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75"/>
  </p:notesMasterIdLst>
  <p:sldIdLst>
    <p:sldId id="256" r:id="rId2"/>
    <p:sldId id="331" r:id="rId3"/>
    <p:sldId id="308" r:id="rId4"/>
    <p:sldId id="376" r:id="rId5"/>
    <p:sldId id="389" r:id="rId6"/>
    <p:sldId id="390" r:id="rId7"/>
    <p:sldId id="391" r:id="rId8"/>
    <p:sldId id="375" r:id="rId9"/>
    <p:sldId id="392" r:id="rId10"/>
    <p:sldId id="372" r:id="rId11"/>
    <p:sldId id="373"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333" r:id="rId31"/>
    <p:sldId id="411" r:id="rId32"/>
    <p:sldId id="412" r:id="rId33"/>
    <p:sldId id="413" r:id="rId34"/>
    <p:sldId id="414" r:id="rId35"/>
    <p:sldId id="305" r:id="rId36"/>
    <p:sldId id="306" r:id="rId37"/>
    <p:sldId id="312" r:id="rId38"/>
    <p:sldId id="377" r:id="rId39"/>
    <p:sldId id="378" r:id="rId40"/>
    <p:sldId id="334" r:id="rId41"/>
    <p:sldId id="379" r:id="rId42"/>
    <p:sldId id="380" r:id="rId43"/>
    <p:sldId id="381" r:id="rId44"/>
    <p:sldId id="382" r:id="rId45"/>
    <p:sldId id="383" r:id="rId46"/>
    <p:sldId id="384" r:id="rId47"/>
    <p:sldId id="385" r:id="rId48"/>
    <p:sldId id="386" r:id="rId49"/>
    <p:sldId id="387" r:id="rId50"/>
    <p:sldId id="388" r:id="rId51"/>
    <p:sldId id="335" r:id="rId52"/>
    <p:sldId id="295" r:id="rId53"/>
    <p:sldId id="261" r:id="rId54"/>
    <p:sldId id="262" r:id="rId55"/>
    <p:sldId id="319" r:id="rId56"/>
    <p:sldId id="320" r:id="rId57"/>
    <p:sldId id="321" r:id="rId58"/>
    <p:sldId id="327" r:id="rId59"/>
    <p:sldId id="328" r:id="rId60"/>
    <p:sldId id="326" r:id="rId61"/>
    <p:sldId id="360" r:id="rId62"/>
    <p:sldId id="292" r:id="rId63"/>
    <p:sldId id="315" r:id="rId64"/>
    <p:sldId id="266" r:id="rId65"/>
    <p:sldId id="299" r:id="rId66"/>
    <p:sldId id="300" r:id="rId67"/>
    <p:sldId id="301" r:id="rId68"/>
    <p:sldId id="302" r:id="rId69"/>
    <p:sldId id="268" r:id="rId70"/>
    <p:sldId id="337" r:id="rId71"/>
    <p:sldId id="336" r:id="rId72"/>
    <p:sldId id="289" r:id="rId73"/>
    <p:sldId id="374" r:id="rId7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717"/>
  </p:normalViewPr>
  <p:slideViewPr>
    <p:cSldViewPr showGuides="1">
      <p:cViewPr varScale="1">
        <p:scale>
          <a:sx n="108" d="100"/>
          <a:sy n="108" d="100"/>
        </p:scale>
        <p:origin x="-1704" y="-108"/>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0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页眉占位符 80897"/>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dirty="0"/>
          </a:p>
        </p:txBody>
      </p:sp>
      <p:sp>
        <p:nvSpPr>
          <p:cNvPr id="80899" name="日期占位符 80898"/>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80900" name="幻灯片图像占位符 80899"/>
          <p:cNvSpPr>
            <a:spLocks noGrp="1" noRot="1" noChangeAspec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80901" name="文本占位符 80900"/>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0902" name="页脚占位符 80901"/>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altLang="en-US" sz="1200" dirty="0"/>
          </a:p>
        </p:txBody>
      </p:sp>
      <p:sp>
        <p:nvSpPr>
          <p:cNvPr id="80903" name="灯片编号占位符 80902"/>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pPr lvl="0" algn="r"/>
              <a:t>‹#›</a:t>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886429-ABAF-4F0B-A3AC-1AED658DD9F5}" type="slidenum">
              <a:rPr lang="zh-CN" altLang="en-US" smtClean="0"/>
              <a:pPr/>
              <a:t>17</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pPr>
              <a:buClrTx/>
            </a:pPr>
            <a:endParaRPr lang="zh-CN" altLang="en-US" dirty="0">
              <a:latin typeface="Times New Roman" panose="02020603050405020304" pitchFamily="18" charset="0"/>
            </a:endParaRPr>
          </a:p>
        </p:txBody>
      </p:sp>
      <p:sp>
        <p:nvSpPr>
          <p:cNvPr id="20" name="页脚占位符 19"/>
          <p:cNvSpPr>
            <a:spLocks noGrp="1"/>
          </p:cNvSpPr>
          <p:nvPr>
            <p:ph type="ftr" sz="quarter" idx="11"/>
          </p:nvPr>
        </p:nvSpPr>
        <p:spPr/>
        <p:txBody>
          <a:bodyPr/>
          <a:lstStyle>
            <a:extLst/>
          </a:lstStyle>
          <a:p>
            <a:pPr>
              <a:buClrTx/>
            </a:pPr>
            <a:endParaRPr lang="zh-CN" altLang="en-US" dirty="0"/>
          </a:p>
        </p:txBody>
      </p:sp>
      <p:sp>
        <p:nvSpPr>
          <p:cNvPr id="10" name="灯片编号占位符 9"/>
          <p:cNvSpPr>
            <a:spLocks noGrp="1"/>
          </p:cNvSpPr>
          <p:nvPr>
            <p:ph type="sldNum" sz="quarter" idx="12"/>
          </p:nvPr>
        </p:nvSpPr>
        <p:spPr/>
        <p:txBody>
          <a:bodyPr/>
          <a:lstStyle>
            <a:extLst/>
          </a:lstStyle>
          <a:p>
            <a:pPr>
              <a:buClrTx/>
            </a:pPr>
            <a:fld id="{9A0DB2DC-4C9A-4742-B13C-FB6460FD3503}" type="slidenum">
              <a:rPr lang="zh-CN" altLang="en-US" smtClean="0"/>
              <a:pPr>
                <a:buClrTx/>
              </a:pPr>
              <a:t>‹#›</a:t>
            </a:fld>
            <a:endParaRPr lang="zh-CN" altLang="en-US" dirty="0">
              <a:latin typeface="Times New Roman" panose="02020603050405020304" pitchFamily="18" charset="0"/>
            </a:endParaRPr>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extLst/>
          </a:lstStyle>
          <a:p>
            <a:pPr lvl="0">
              <a:buClrTx/>
            </a:pPr>
            <a:endParaRPr lang="zh-CN" altLang="en-US" dirty="0"/>
          </a:p>
        </p:txBody>
      </p:sp>
      <p:sp>
        <p:nvSpPr>
          <p:cNvPr id="6" name="灯片编号占位符 5"/>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extLst/>
          </a:lstStyle>
          <a:p>
            <a:pPr lvl="0">
              <a:buClrTx/>
            </a:pPr>
            <a:endParaRPr lang="zh-CN" altLang="en-US" dirty="0"/>
          </a:p>
        </p:txBody>
      </p:sp>
      <p:sp>
        <p:nvSpPr>
          <p:cNvPr id="6" name="灯片编号占位符 5"/>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联机映像占位符 3"/>
          <p:cNvSpPr>
            <a:spLocks noGrp="1"/>
          </p:cNvSpPr>
          <p:nvPr>
            <p:ph type="clipArt" sz="half" idx="2"/>
          </p:nvPr>
        </p:nvSpPr>
        <p:spPr>
          <a:xfrm>
            <a:off x="4629150" y="1825625"/>
            <a:ext cx="3886200" cy="4351338"/>
          </a:xfrm>
        </p:spPr>
        <p:txBody>
          <a:bodyPr/>
          <a:lstStyle/>
          <a:p>
            <a:endParaRPr lang="zh-CN" altLang="en-US"/>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pPr lvl="0">
                <a:buClrTx/>
              </a:pPr>
              <a:t>‹#›</a:t>
            </a:fld>
            <a:endParaRPr lang="zh-CN"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extLst/>
          </a:lstStyle>
          <a:p>
            <a:pPr lvl="0">
              <a:buClrTx/>
            </a:pPr>
            <a:endParaRPr lang="zh-CN" altLang="en-US" dirty="0"/>
          </a:p>
        </p:txBody>
      </p:sp>
      <p:sp>
        <p:nvSpPr>
          <p:cNvPr id="6" name="灯片编号占位符 5"/>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extLst/>
          </a:lstStyle>
          <a:p>
            <a:pPr lvl="0">
              <a:buClrTx/>
            </a:pPr>
            <a:endParaRPr lang="zh-CN" altLang="en-US" dirty="0"/>
          </a:p>
        </p:txBody>
      </p:sp>
      <p:sp>
        <p:nvSpPr>
          <p:cNvPr id="6" name="灯片编号占位符 5"/>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extLst/>
          </a:lstStyle>
          <a:p>
            <a:pPr lvl="0">
              <a:buClrTx/>
            </a:pPr>
            <a:endParaRPr lang="zh-CN" altLang="en-US" dirty="0"/>
          </a:p>
        </p:txBody>
      </p:sp>
      <p:sp>
        <p:nvSpPr>
          <p:cNvPr id="7" name="灯片编号占位符 6"/>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extLst/>
          </a:lstStyle>
          <a:p>
            <a:pPr lvl="0">
              <a:buClrTx/>
            </a:pPr>
            <a:endParaRPr lang="zh-CN" altLang="en-US" dirty="0"/>
          </a:p>
        </p:txBody>
      </p:sp>
      <p:sp>
        <p:nvSpPr>
          <p:cNvPr id="9" name="灯片编号占位符 8"/>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extLst/>
          </a:lstStyle>
          <a:p>
            <a:pPr lvl="0">
              <a:buClrTx/>
            </a:pPr>
            <a:endParaRPr lang="zh-CN" altLang="en-US" dirty="0"/>
          </a:p>
        </p:txBody>
      </p:sp>
      <p:sp>
        <p:nvSpPr>
          <p:cNvPr id="5" name="灯片编号占位符 4"/>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extLst/>
          </a:lstStyle>
          <a:p>
            <a:pPr lvl="0">
              <a:buClrTx/>
            </a:pPr>
            <a:endParaRPr lang="zh-CN" altLang="en-US" dirty="0"/>
          </a:p>
        </p:txBody>
      </p:sp>
      <p:sp>
        <p:nvSpPr>
          <p:cNvPr id="4" name="灯片编号占位符 3"/>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extLst/>
          </a:lstStyle>
          <a:p>
            <a:pPr lvl="0">
              <a:buClrTx/>
            </a:pPr>
            <a:endParaRPr lang="zh-CN" altLang="en-US" dirty="0"/>
          </a:p>
        </p:txBody>
      </p:sp>
      <p:sp>
        <p:nvSpPr>
          <p:cNvPr id="7" name="灯片编号占位符 6"/>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extLst/>
          </a:lstStyle>
          <a:p>
            <a:pPr lvl="0">
              <a:buClrTx/>
            </a:pPr>
            <a:endParaRPr lang="zh-CN" altLang="en-US" dirty="0"/>
          </a:p>
        </p:txBody>
      </p:sp>
      <p:sp>
        <p:nvSpPr>
          <p:cNvPr id="7" name="灯片编号占位符 6"/>
          <p:cNvSpPr>
            <a:spLocks noGrp="1"/>
          </p:cNvSpPr>
          <p:nvPr>
            <p:ph type="sldNum" sz="quarter" idx="12"/>
          </p:nvPr>
        </p:nvSpPr>
        <p:spPr/>
        <p:txBody>
          <a:bodyPr/>
          <a:lstStyle>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lvl="0">
              <a:buClrTx/>
            </a:pPr>
            <a:endParaRPr lang="zh-CN" altLang="en-US" dirty="0">
              <a:latin typeface="Times New Roman" panose="02020603050405020304" pitchFamily="18" charset="0"/>
            </a:endParaRPr>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lvl="0">
              <a:buClrTx/>
            </a:pPr>
            <a:endParaRPr lang="zh-CN" altLang="en-US" dirty="0"/>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lvl="0">
              <a:buClrTx/>
            </a:pPr>
            <a:fld id="{9A0DB2DC-4C9A-4742-B13C-FB6460FD3503}" type="slidenum">
              <a:rPr lang="zh-CN" altLang="en-US" smtClean="0"/>
              <a:pPr lvl="0">
                <a:buClrTx/>
              </a:pPr>
              <a:t>‹#›</a:t>
            </a:fld>
            <a:endParaRPr lang="zh-CN" altLang="en-US" dirty="0">
              <a:latin typeface="Times New Roman" panose="02020603050405020304" pitchFamily="18" charset="0"/>
            </a:endParaRPr>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baike.baidu.com/view/28632.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2049"/>
          <p:cNvSpPr>
            <a:spLocks noGrp="1"/>
          </p:cNvSpPr>
          <p:nvPr>
            <p:ph type="ctrTitle" idx="4294967295"/>
          </p:nvPr>
        </p:nvSpPr>
        <p:spPr>
          <a:xfrm>
            <a:off x="1371600" y="1196752"/>
            <a:ext cx="7772400" cy="3456383"/>
          </a:xfrm>
        </p:spPr>
        <p:txBody>
          <a:bodyPr anchor="ctr">
            <a:normAutofit/>
          </a:bodyPr>
          <a:lstStyle>
            <a:lvl1pPr lvl="0">
              <a:defRPr sz="5000">
                <a:solidFill>
                  <a:srgbClr val="FFFFFF"/>
                </a:solidFill>
              </a:defRPr>
            </a:lvl1pPr>
          </a:lstStyle>
          <a:p>
            <a:pPr lvl="0"/>
            <a:r>
              <a:rPr lang="zh-CN" altLang="en-US" b="1" dirty="0" smtClean="0">
                <a:solidFill>
                  <a:srgbClr val="FF0000"/>
                </a:solidFill>
              </a:rPr>
              <a:t>  </a:t>
            </a:r>
            <a:r>
              <a:rPr lang="zh-CN" altLang="en-US" b="1" dirty="0">
                <a:solidFill>
                  <a:srgbClr val="FF0000"/>
                </a:solidFill>
              </a:rPr>
              <a:t>常见</a:t>
            </a:r>
            <a:r>
              <a:rPr lang="zh-CN" altLang="en-US" b="1" dirty="0" smtClean="0">
                <a:solidFill>
                  <a:srgbClr val="FF0000"/>
                </a:solidFill>
              </a:rPr>
              <a:t>症状与</a:t>
            </a:r>
            <a:r>
              <a:rPr lang="zh-CN" altLang="en-US" b="1" dirty="0">
                <a:solidFill>
                  <a:srgbClr val="FF0000"/>
                </a:solidFill>
              </a:rPr>
              <a:t/>
            </a:r>
            <a:br>
              <a:rPr lang="zh-CN" altLang="en-US" b="1" dirty="0">
                <a:solidFill>
                  <a:srgbClr val="FF0000"/>
                </a:solidFill>
              </a:rPr>
            </a:br>
            <a:r>
              <a:rPr lang="zh-CN" altLang="en-US" b="1" dirty="0">
                <a:solidFill>
                  <a:srgbClr val="FF0000"/>
                </a:solidFill>
              </a:rPr>
              <a:t>            常见病防治</a:t>
            </a:r>
          </a:p>
        </p:txBody>
      </p:sp>
      <p:sp>
        <p:nvSpPr>
          <p:cNvPr id="4" name="灯片编号占位符 3"/>
          <p:cNvSpPr>
            <a:spLocks noGrp="1"/>
          </p:cNvSpPr>
          <p:nvPr>
            <p:ph type="sldNum" sz="quarter" idx="12"/>
          </p:nvPr>
        </p:nvSpPr>
        <p:spPr/>
        <p:txBody>
          <a:bodyPr/>
          <a:lstStyle/>
          <a:p>
            <a:pPr lvl="0">
              <a:buClrTx/>
            </a:pPr>
            <a:fld id="{9A0DB2DC-4C9A-4742-B13C-FB6460FD3503}" type="slidenum">
              <a:rPr lang="zh-CN" altLang="en-US" smtClean="0"/>
              <a:pPr lvl="0">
                <a:buClrTx/>
              </a:pPr>
              <a:t>1</a:t>
            </a:fld>
            <a:endParaRPr lang="zh-CN" altLang="en-US" dirty="0">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图片 4" descr="体温计头"/>
          <p:cNvPicPr>
            <a:picLocks noChangeAspect="1"/>
          </p:cNvPicPr>
          <p:nvPr/>
        </p:nvPicPr>
        <p:blipFill>
          <a:blip r:embed="rId2" cstate="print"/>
          <a:stretch>
            <a:fillRect/>
          </a:stretch>
        </p:blipFill>
        <p:spPr>
          <a:xfrm>
            <a:off x="781685" y="1037590"/>
            <a:ext cx="4990465" cy="2856865"/>
          </a:xfrm>
          <a:prstGeom prst="rect">
            <a:avLst/>
          </a:prstGeom>
        </p:spPr>
      </p:pic>
      <p:pic>
        <p:nvPicPr>
          <p:cNvPr id="4" name="图片 3" descr="T1LZtFXmlAXXaufb2a_120327.jpg_310x310"/>
          <p:cNvPicPr>
            <a:picLocks noChangeAspect="1"/>
          </p:cNvPicPr>
          <p:nvPr/>
        </p:nvPicPr>
        <p:blipFill>
          <a:blip r:embed="rId3" cstate="print"/>
          <a:stretch>
            <a:fillRect/>
          </a:stretch>
        </p:blipFill>
        <p:spPr>
          <a:xfrm>
            <a:off x="4367530" y="3461385"/>
            <a:ext cx="4319905" cy="2872105"/>
          </a:xfrm>
          <a:prstGeom prst="rect">
            <a:avLst/>
          </a:prstGeom>
        </p:spPr>
      </p:pic>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10</a:t>
            </a:fld>
            <a:endParaRPr lang="zh-CN" altLang="en-US" dirty="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descr="71f00046d55407e5958"/>
          <p:cNvPicPr>
            <a:picLocks noChangeAspect="1"/>
          </p:cNvPicPr>
          <p:nvPr/>
        </p:nvPicPr>
        <p:blipFill>
          <a:blip r:embed="rId2" cstate="print"/>
          <a:stretch>
            <a:fillRect/>
          </a:stretch>
        </p:blipFill>
        <p:spPr>
          <a:xfrm>
            <a:off x="1656080" y="1829435"/>
            <a:ext cx="5746750" cy="3643630"/>
          </a:xfrm>
          <a:prstGeom prst="rect">
            <a:avLst/>
          </a:prstGeom>
        </p:spPr>
      </p:pic>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11</a:t>
            </a:fld>
            <a:endParaRPr lang="zh-CN" altLang="en-US"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60648"/>
            <a:ext cx="8229600" cy="1080120"/>
          </a:xfrm>
        </p:spPr>
        <p:txBody>
          <a:bodyPr/>
          <a:lstStyle/>
          <a:p>
            <a:pPr algn="ctr">
              <a:defRPr/>
            </a:pPr>
            <a:r>
              <a:rPr lang="zh-CN" altLang="en-US" sz="4400" b="1" dirty="0" smtClean="0">
                <a:solidFill>
                  <a:srgbClr val="FF0000"/>
                </a:solidFill>
              </a:rPr>
              <a:t>（二）</a:t>
            </a:r>
            <a:r>
              <a:rPr lang="zh-CN" altLang="en-US" dirty="0" smtClean="0">
                <a:solidFill>
                  <a:srgbClr val="FF0000"/>
                </a:solidFill>
              </a:rPr>
              <a:t>咳嗽与咳痰</a:t>
            </a:r>
          </a:p>
        </p:txBody>
      </p:sp>
      <p:sp>
        <p:nvSpPr>
          <p:cNvPr id="11267" name="Rectangle 3"/>
          <p:cNvSpPr>
            <a:spLocks noGrp="1" noChangeArrowheads="1"/>
          </p:cNvSpPr>
          <p:nvPr>
            <p:ph idx="1"/>
          </p:nvPr>
        </p:nvSpPr>
        <p:spPr>
          <a:xfrm>
            <a:off x="457200" y="1557338"/>
            <a:ext cx="8229600" cy="4737100"/>
          </a:xfrm>
        </p:spPr>
        <p:txBody>
          <a:bodyPr>
            <a:noAutofit/>
          </a:bodyPr>
          <a:lstStyle/>
          <a:p>
            <a:pPr eaLnBrk="1" hangingPunct="1">
              <a:lnSpc>
                <a:spcPct val="150000"/>
              </a:lnSpc>
              <a:defRPr/>
            </a:pPr>
            <a:r>
              <a:rPr lang="zh-CN" altLang="en-US" dirty="0" smtClean="0"/>
              <a:t>咳嗽是一种保护性防御动作，可以清除呼吸道内分泌物及异物。</a:t>
            </a:r>
            <a:endParaRPr lang="en-US" altLang="zh-CN" dirty="0" smtClean="0"/>
          </a:p>
          <a:p>
            <a:pPr eaLnBrk="1" hangingPunct="1">
              <a:lnSpc>
                <a:spcPct val="150000"/>
              </a:lnSpc>
              <a:defRPr/>
            </a:pPr>
            <a:endParaRPr lang="en-US" altLang="zh-CN" dirty="0" smtClean="0"/>
          </a:p>
          <a:p>
            <a:pPr eaLnBrk="1" hangingPunct="1">
              <a:lnSpc>
                <a:spcPct val="150000"/>
              </a:lnSpc>
              <a:defRPr/>
            </a:pPr>
            <a:r>
              <a:rPr lang="zh-CN" altLang="en-US" dirty="0" smtClean="0"/>
              <a:t>不利因素：</a:t>
            </a:r>
            <a:endParaRPr lang="en-US" altLang="zh-CN" dirty="0" smtClean="0"/>
          </a:p>
          <a:p>
            <a:pPr marL="0" indent="0" eaLnBrk="1" hangingPunct="1">
              <a:lnSpc>
                <a:spcPct val="150000"/>
              </a:lnSpc>
              <a:buFont typeface="Wingdings 2" pitchFamily="18" charset="2"/>
              <a:buNone/>
              <a:defRPr/>
            </a:pPr>
            <a:r>
              <a:rPr lang="zh-CN" altLang="en-US" dirty="0" smtClean="0"/>
              <a:t>   使感染扩散，诱发出血、气胸，影响休息。</a:t>
            </a:r>
            <a:endParaRPr lang="en-US" altLang="zh-CN"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12</a:t>
            </a:fld>
            <a:endParaRPr lang="zh-CN" altLang="en-US" dirty="0">
              <a:latin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548680"/>
            <a:ext cx="8229600" cy="864096"/>
          </a:xfrm>
        </p:spPr>
        <p:txBody>
          <a:bodyPr/>
          <a:lstStyle/>
          <a:p>
            <a:pPr algn="ctr">
              <a:defRPr/>
            </a:pPr>
            <a:endParaRPr lang="zh-CN" altLang="en-US" dirty="0">
              <a:solidFill>
                <a:srgbClr val="FF0000"/>
              </a:solidFill>
            </a:endParaRPr>
          </a:p>
        </p:txBody>
      </p:sp>
      <p:sp>
        <p:nvSpPr>
          <p:cNvPr id="15363" name="内容占位符 2"/>
          <p:cNvSpPr>
            <a:spLocks noGrp="1"/>
          </p:cNvSpPr>
          <p:nvPr>
            <p:ph idx="1"/>
          </p:nvPr>
        </p:nvSpPr>
        <p:spPr>
          <a:xfrm>
            <a:off x="899592" y="1773238"/>
            <a:ext cx="7787208" cy="4521200"/>
          </a:xfrm>
        </p:spPr>
        <p:txBody>
          <a:bodyPr>
            <a:normAutofit/>
          </a:bodyPr>
          <a:lstStyle/>
          <a:p>
            <a:pPr>
              <a:lnSpc>
                <a:spcPct val="150000"/>
              </a:lnSpc>
            </a:pPr>
            <a:r>
              <a:rPr lang="zh-CN" altLang="en-US" dirty="0" smtClean="0"/>
              <a:t>咳痰：一种病态现象，气管、支气管的分泌物或肺泡内的渗出液通过咳嗽排出。</a:t>
            </a:r>
            <a:endParaRPr lang="en-US" altLang="zh-CN" dirty="0" smtClean="0"/>
          </a:p>
          <a:p>
            <a:pPr>
              <a:lnSpc>
                <a:spcPct val="150000"/>
              </a:lnSpc>
            </a:pPr>
            <a:r>
              <a:rPr lang="zh-CN" altLang="en-US" dirty="0" smtClean="0"/>
              <a:t>正常状态：少量粘液</a:t>
            </a:r>
            <a:endParaRPr lang="en-US" altLang="zh-CN" dirty="0" smtClean="0"/>
          </a:p>
          <a:p>
            <a:pPr>
              <a:lnSpc>
                <a:spcPct val="150000"/>
              </a:lnSpc>
            </a:pPr>
            <a:r>
              <a:rPr lang="zh-CN" altLang="en-US" dirty="0" smtClean="0"/>
              <a:t>病理状态：渗出物增加</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13</a:t>
            </a:fld>
            <a:endParaRPr lang="zh-CN" altLang="en-US" dirty="0">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5728"/>
            <a:ext cx="8229600" cy="1214446"/>
          </a:xfrm>
        </p:spPr>
        <p:txBody>
          <a:bodyPr/>
          <a:lstStyle/>
          <a:p>
            <a:pPr algn="ctr">
              <a:defRPr/>
            </a:pPr>
            <a:r>
              <a:rPr lang="zh-CN" altLang="en-US" dirty="0" smtClean="0"/>
              <a:t> 咳嗽的主要病因</a:t>
            </a:r>
            <a:endParaRPr lang="zh-CN" altLang="en-US" dirty="0"/>
          </a:p>
        </p:txBody>
      </p:sp>
      <p:sp>
        <p:nvSpPr>
          <p:cNvPr id="16387" name="内容占位符 2"/>
          <p:cNvSpPr>
            <a:spLocks noGrp="1"/>
          </p:cNvSpPr>
          <p:nvPr>
            <p:ph idx="1"/>
          </p:nvPr>
        </p:nvSpPr>
        <p:spPr>
          <a:xfrm>
            <a:off x="457200" y="1714500"/>
            <a:ext cx="8229600" cy="4579938"/>
          </a:xfrm>
        </p:spPr>
        <p:txBody>
          <a:bodyPr>
            <a:normAutofit fontScale="92500"/>
          </a:bodyPr>
          <a:lstStyle/>
          <a:p>
            <a:pPr eaLnBrk="1" hangingPunct="1">
              <a:lnSpc>
                <a:spcPct val="150000"/>
              </a:lnSpc>
              <a:buFontTx/>
              <a:buNone/>
            </a:pPr>
            <a:r>
              <a:rPr lang="en-US" altLang="zh-CN" sz="4000" dirty="0" smtClean="0"/>
              <a:t>   </a:t>
            </a:r>
            <a:r>
              <a:rPr lang="en-US" altLang="zh-CN" sz="3600" dirty="0" smtClean="0"/>
              <a:t>(1)</a:t>
            </a:r>
            <a:r>
              <a:rPr lang="zh-CN" altLang="en-US" sz="3600" dirty="0" smtClean="0"/>
              <a:t>呼吸道疾病：感染</a:t>
            </a:r>
          </a:p>
          <a:p>
            <a:pPr eaLnBrk="1" hangingPunct="1">
              <a:lnSpc>
                <a:spcPct val="150000"/>
              </a:lnSpc>
              <a:buFontTx/>
              <a:buNone/>
            </a:pPr>
            <a:r>
              <a:rPr lang="en-US" altLang="zh-CN" sz="3600" dirty="0" smtClean="0"/>
              <a:t>   (2)</a:t>
            </a:r>
            <a:r>
              <a:rPr lang="zh-CN" altLang="en-US" sz="3600" dirty="0" smtClean="0"/>
              <a:t>胸膜疾病：炎症、肿瘤、气胸</a:t>
            </a:r>
          </a:p>
          <a:p>
            <a:pPr eaLnBrk="1" hangingPunct="1">
              <a:lnSpc>
                <a:spcPct val="150000"/>
              </a:lnSpc>
              <a:buFontTx/>
              <a:buNone/>
            </a:pPr>
            <a:r>
              <a:rPr lang="en-US" altLang="zh-CN" sz="3600" dirty="0" smtClean="0"/>
              <a:t>   (3)</a:t>
            </a:r>
            <a:r>
              <a:rPr lang="zh-CN" altLang="en-US" sz="3600" dirty="0" smtClean="0"/>
              <a:t>心血管疾病：心衰、肺栓塞</a:t>
            </a:r>
          </a:p>
          <a:p>
            <a:pPr eaLnBrk="1" hangingPunct="1">
              <a:lnSpc>
                <a:spcPct val="150000"/>
              </a:lnSpc>
              <a:buFontTx/>
              <a:buNone/>
            </a:pPr>
            <a:r>
              <a:rPr lang="en-US" altLang="zh-CN" sz="3600" dirty="0" smtClean="0"/>
              <a:t>   (4)</a:t>
            </a:r>
            <a:r>
              <a:rPr lang="zh-CN" altLang="en-US" sz="3600" dirty="0" smtClean="0"/>
              <a:t>中枢性因素：咳嗽中枢受到刺激</a:t>
            </a:r>
            <a:endParaRPr lang="en-US" altLang="zh-CN" sz="3600" dirty="0" smtClean="0"/>
          </a:p>
          <a:p>
            <a:pPr eaLnBrk="1" hangingPunct="1">
              <a:lnSpc>
                <a:spcPct val="150000"/>
              </a:lnSpc>
              <a:buFontTx/>
              <a:buNone/>
            </a:pPr>
            <a:r>
              <a:rPr lang="en-US" altLang="zh-CN" sz="3600" dirty="0" smtClean="0"/>
              <a:t>   (5)</a:t>
            </a:r>
            <a:r>
              <a:rPr lang="zh-CN" altLang="en-US" sz="3600" dirty="0" smtClean="0"/>
              <a:t>其它因素：药物性、习惯性、心理性</a:t>
            </a:r>
            <a:endParaRPr lang="zh-CN" altLang="en-US"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14</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57166"/>
            <a:ext cx="8229600" cy="1143008"/>
          </a:xfrm>
        </p:spPr>
        <p:txBody>
          <a:bodyPr/>
          <a:lstStyle/>
          <a:p>
            <a:pPr algn="ctr">
              <a:defRPr/>
            </a:pPr>
            <a:r>
              <a:rPr lang="zh-CN" altLang="en-US" dirty="0" smtClean="0"/>
              <a:t>咳嗽与咳痰的处理</a:t>
            </a:r>
            <a:endParaRPr lang="zh-CN" altLang="en-US" dirty="0"/>
          </a:p>
        </p:txBody>
      </p:sp>
      <p:sp>
        <p:nvSpPr>
          <p:cNvPr id="17411" name="内容占位符 2"/>
          <p:cNvSpPr>
            <a:spLocks noGrp="1"/>
          </p:cNvSpPr>
          <p:nvPr>
            <p:ph sz="half" idx="1"/>
          </p:nvPr>
        </p:nvSpPr>
        <p:spPr>
          <a:xfrm>
            <a:off x="500063" y="1785938"/>
            <a:ext cx="4038600" cy="4160837"/>
          </a:xfrm>
        </p:spPr>
        <p:txBody>
          <a:bodyPr/>
          <a:lstStyle/>
          <a:p>
            <a:r>
              <a:rPr lang="zh-CN" altLang="en-US" sz="5400" smtClean="0"/>
              <a:t>分清病因</a:t>
            </a:r>
            <a:endParaRPr lang="en-US" altLang="zh-CN" sz="5400" smtClean="0"/>
          </a:p>
          <a:p>
            <a:r>
              <a:rPr lang="zh-CN" altLang="en-US" sz="5400" smtClean="0"/>
              <a:t>镇咳</a:t>
            </a:r>
            <a:endParaRPr lang="en-US" altLang="zh-CN" sz="5400" smtClean="0"/>
          </a:p>
          <a:p>
            <a:r>
              <a:rPr lang="zh-CN" altLang="en-US" sz="5400" smtClean="0"/>
              <a:t>祛痰</a:t>
            </a:r>
          </a:p>
        </p:txBody>
      </p:sp>
      <p:pic>
        <p:nvPicPr>
          <p:cNvPr id="17412" name="内容占位符 4" descr="肺结核.jpg"/>
          <p:cNvPicPr>
            <a:picLocks noGrp="1" noChangeAspect="1"/>
          </p:cNvPicPr>
          <p:nvPr>
            <p:ph sz="half" idx="2"/>
          </p:nvPr>
        </p:nvPicPr>
        <p:blipFill>
          <a:blip r:embed="rId2" cstate="print"/>
          <a:srcRect/>
          <a:stretch>
            <a:fillRect/>
          </a:stretch>
        </p:blipFill>
        <p:spPr>
          <a:xfrm>
            <a:off x="4857750" y="1785938"/>
            <a:ext cx="3714750" cy="4160837"/>
          </a:xfrm>
        </p:spPr>
      </p:pic>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15</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752460"/>
          </a:xfrm>
        </p:spPr>
        <p:txBody>
          <a:bodyPr/>
          <a:lstStyle/>
          <a:p>
            <a:pPr algn="ctr" eaLnBrk="1" fontAlgn="auto" hangingPunct="1">
              <a:spcAft>
                <a:spcPts val="0"/>
              </a:spcAft>
              <a:defRPr/>
            </a:pPr>
            <a:r>
              <a:rPr lang="zh-CN" altLang="en-US" dirty="0" smtClean="0">
                <a:solidFill>
                  <a:srgbClr val="FF0000"/>
                </a:solidFill>
              </a:rPr>
              <a:t>（三）咯血</a:t>
            </a:r>
          </a:p>
        </p:txBody>
      </p:sp>
      <p:sp>
        <p:nvSpPr>
          <p:cNvPr id="18435" name="Rectangle 3"/>
          <p:cNvSpPr>
            <a:spLocks noGrp="1" noChangeArrowheads="1"/>
          </p:cNvSpPr>
          <p:nvPr>
            <p:ph idx="1"/>
          </p:nvPr>
        </p:nvSpPr>
        <p:spPr>
          <a:xfrm>
            <a:off x="457200" y="1628775"/>
            <a:ext cx="8229600" cy="4665663"/>
          </a:xfrm>
        </p:spPr>
        <p:txBody>
          <a:bodyPr>
            <a:normAutofit fontScale="92500" lnSpcReduction="10000"/>
          </a:bodyPr>
          <a:lstStyle/>
          <a:p>
            <a:pPr eaLnBrk="1" hangingPunct="1">
              <a:lnSpc>
                <a:spcPct val="150000"/>
              </a:lnSpc>
              <a:buFontTx/>
              <a:buNone/>
            </a:pPr>
            <a:r>
              <a:rPr lang="zh-CN" altLang="en-US" sz="3600" dirty="0" smtClean="0"/>
              <a:t>    咯血是喉以下的呼吸道出血</a:t>
            </a:r>
            <a:r>
              <a:rPr lang="en-US" altLang="zh-CN" sz="3600" dirty="0" smtClean="0"/>
              <a:t>,</a:t>
            </a:r>
            <a:r>
              <a:rPr lang="zh-CN" altLang="en-US" sz="3600" dirty="0" smtClean="0"/>
              <a:t>经咳嗽由口腔排出</a:t>
            </a:r>
            <a:r>
              <a:rPr lang="en-US" altLang="zh-CN" sz="3600" dirty="0" smtClean="0"/>
              <a:t>.</a:t>
            </a:r>
          </a:p>
          <a:p>
            <a:pPr eaLnBrk="1" hangingPunct="1">
              <a:lnSpc>
                <a:spcPct val="150000"/>
              </a:lnSpc>
              <a:buFontTx/>
              <a:buNone/>
            </a:pPr>
            <a:r>
              <a:rPr lang="en-US" altLang="zh-CN" sz="3600" dirty="0" smtClean="0"/>
              <a:t>(1)</a:t>
            </a:r>
            <a:r>
              <a:rPr lang="zh-CN" altLang="en-US" sz="3600" dirty="0" smtClean="0"/>
              <a:t>支气管疾病：炎症、肿瘤、扩张</a:t>
            </a:r>
          </a:p>
          <a:p>
            <a:pPr eaLnBrk="1" hangingPunct="1">
              <a:lnSpc>
                <a:spcPct val="150000"/>
              </a:lnSpc>
              <a:buFontTx/>
              <a:buNone/>
            </a:pPr>
            <a:r>
              <a:rPr lang="en-US" altLang="zh-CN" sz="3600" dirty="0" smtClean="0"/>
              <a:t>(2)</a:t>
            </a:r>
            <a:r>
              <a:rPr lang="zh-CN" altLang="en-US" sz="3600" dirty="0" smtClean="0"/>
              <a:t>肺部疾病：炎症、肿瘤、栓塞等</a:t>
            </a:r>
          </a:p>
          <a:p>
            <a:pPr eaLnBrk="1" hangingPunct="1">
              <a:lnSpc>
                <a:spcPct val="150000"/>
              </a:lnSpc>
              <a:buFontTx/>
              <a:buNone/>
            </a:pPr>
            <a:r>
              <a:rPr lang="en-US" altLang="zh-CN" sz="3600" dirty="0" smtClean="0"/>
              <a:t>(3)</a:t>
            </a:r>
            <a:r>
              <a:rPr lang="zh-CN" altLang="en-US" sz="3600" dirty="0" smtClean="0"/>
              <a:t>心血管疾病：心衰、栓塞</a:t>
            </a:r>
          </a:p>
          <a:p>
            <a:pPr eaLnBrk="1" hangingPunct="1">
              <a:lnSpc>
                <a:spcPct val="150000"/>
              </a:lnSpc>
              <a:buFontTx/>
              <a:buNone/>
            </a:pPr>
            <a:r>
              <a:rPr lang="en-US" altLang="zh-CN" sz="3600" dirty="0" smtClean="0"/>
              <a:t>(4)</a:t>
            </a:r>
            <a:r>
              <a:rPr lang="zh-CN" altLang="en-US" sz="3600" dirty="0" smtClean="0"/>
              <a:t>全身性疾病：血液病、内膜异位症</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16</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071547"/>
          </a:xfrm>
        </p:spPr>
        <p:txBody>
          <a:bodyPr/>
          <a:lstStyle/>
          <a:p>
            <a:pPr algn="ctr" eaLnBrk="1" fontAlgn="auto" hangingPunct="1">
              <a:spcAft>
                <a:spcPts val="0"/>
              </a:spcAft>
              <a:defRPr/>
            </a:pPr>
            <a:r>
              <a:rPr lang="zh-CN" altLang="en-US" dirty="0" smtClean="0">
                <a:solidFill>
                  <a:srgbClr val="FF0000"/>
                </a:solidFill>
              </a:rPr>
              <a:t>咯血怎么办？</a:t>
            </a:r>
          </a:p>
        </p:txBody>
      </p:sp>
      <p:sp>
        <p:nvSpPr>
          <p:cNvPr id="19459" name="Rectangle 3"/>
          <p:cNvSpPr>
            <a:spLocks noGrp="1" noChangeArrowheads="1"/>
          </p:cNvSpPr>
          <p:nvPr>
            <p:ph idx="1"/>
          </p:nvPr>
        </p:nvSpPr>
        <p:spPr>
          <a:xfrm>
            <a:off x="285750" y="1557338"/>
            <a:ext cx="8501063" cy="4895850"/>
          </a:xfrm>
        </p:spPr>
        <p:txBody>
          <a:bodyPr>
            <a:normAutofit fontScale="85000" lnSpcReduction="20000"/>
          </a:bodyPr>
          <a:lstStyle/>
          <a:p>
            <a:pPr eaLnBrk="1" hangingPunct="1">
              <a:lnSpc>
                <a:spcPct val="150000"/>
              </a:lnSpc>
            </a:pPr>
            <a:r>
              <a:rPr lang="en-US" altLang="zh-CN" dirty="0" smtClean="0"/>
              <a:t>1</a:t>
            </a:r>
            <a:r>
              <a:rPr lang="zh-CN" altLang="en-US" dirty="0" smtClean="0"/>
              <a:t>、痰中带血还是咳出鲜血？</a:t>
            </a:r>
            <a:endParaRPr lang="en-US" altLang="zh-CN" dirty="0" smtClean="0"/>
          </a:p>
          <a:p>
            <a:pPr eaLnBrk="1" hangingPunct="1">
              <a:lnSpc>
                <a:spcPct val="150000"/>
              </a:lnSpc>
            </a:pPr>
            <a:r>
              <a:rPr lang="en-US" altLang="zh-CN" dirty="0" smtClean="0"/>
              <a:t>2</a:t>
            </a:r>
            <a:r>
              <a:rPr lang="zh-CN" altLang="en-US" dirty="0" smtClean="0"/>
              <a:t>、痰中带血分清原因，及时就诊；</a:t>
            </a:r>
            <a:endParaRPr lang="en-US" altLang="zh-CN" dirty="0" smtClean="0"/>
          </a:p>
          <a:p>
            <a:pPr eaLnBrk="1" hangingPunct="1">
              <a:lnSpc>
                <a:spcPct val="150000"/>
              </a:lnSpc>
            </a:pPr>
            <a:r>
              <a:rPr lang="en-US" altLang="zh-CN" dirty="0" smtClean="0"/>
              <a:t>3</a:t>
            </a:r>
            <a:r>
              <a:rPr lang="zh-CN" altLang="en-US" dirty="0" smtClean="0"/>
              <a:t>、大出血及时抢救：</a:t>
            </a:r>
            <a:endParaRPr lang="en-US" altLang="zh-CN" dirty="0" smtClean="0"/>
          </a:p>
          <a:p>
            <a:pPr eaLnBrk="1" hangingPunct="1">
              <a:lnSpc>
                <a:spcPct val="150000"/>
              </a:lnSpc>
              <a:buFont typeface="Wingdings 2" pitchFamily="18" charset="2"/>
              <a:buNone/>
            </a:pPr>
            <a:r>
              <a:rPr lang="zh-CN" altLang="en-US" dirty="0" smtClean="0"/>
              <a:t>  （</a:t>
            </a:r>
            <a:r>
              <a:rPr lang="en-US" altLang="zh-CN" dirty="0" smtClean="0"/>
              <a:t>1</a:t>
            </a:r>
            <a:r>
              <a:rPr lang="zh-CN" altLang="en-US" dirty="0" smtClean="0"/>
              <a:t>）出血量大或出血不止时应立即呼叫救护车</a:t>
            </a:r>
          </a:p>
          <a:p>
            <a:pPr eaLnBrk="1" hangingPunct="1">
              <a:lnSpc>
                <a:spcPct val="150000"/>
              </a:lnSpc>
              <a:buFont typeface="Wingdings 2" pitchFamily="18" charset="2"/>
              <a:buNone/>
            </a:pPr>
            <a:r>
              <a:rPr lang="zh-CN" altLang="en-US" dirty="0" smtClean="0"/>
              <a:t>  （</a:t>
            </a:r>
            <a:r>
              <a:rPr lang="en-US" altLang="zh-CN" dirty="0" smtClean="0"/>
              <a:t>2</a:t>
            </a:r>
            <a:r>
              <a:rPr lang="zh-CN" altLang="en-US" dirty="0" smtClean="0"/>
              <a:t>）禁用剧烈的镇静止咳药，以免过度抑制咳 嗽中枢，使血液淤积气道，引起窒息。</a:t>
            </a:r>
          </a:p>
          <a:p>
            <a:pPr eaLnBrk="1" hangingPunct="1">
              <a:lnSpc>
                <a:spcPct val="150000"/>
              </a:lnSpc>
              <a:buFont typeface="Wingdings 2" pitchFamily="18" charset="2"/>
              <a:buNone/>
            </a:pPr>
            <a:r>
              <a:rPr lang="zh-CN" altLang="en-US" dirty="0" smtClean="0"/>
              <a:t>  （ </a:t>
            </a:r>
            <a:r>
              <a:rPr lang="en-US" altLang="zh-CN" dirty="0" smtClean="0"/>
              <a:t>3</a:t>
            </a:r>
            <a:r>
              <a:rPr lang="zh-CN" altLang="en-US" dirty="0" smtClean="0"/>
              <a:t>）若发生大咯血，立即体位引流，取头低足高位，或侧头拍背，以防窒息。</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17</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214422"/>
          </a:xfrm>
        </p:spPr>
        <p:txBody>
          <a:bodyPr/>
          <a:lstStyle/>
          <a:p>
            <a:pPr algn="ctr" eaLnBrk="1" fontAlgn="auto" hangingPunct="1">
              <a:spcAft>
                <a:spcPts val="0"/>
              </a:spcAft>
              <a:defRPr/>
            </a:pPr>
            <a:r>
              <a:rPr lang="zh-CN" altLang="en-US" dirty="0" smtClean="0">
                <a:solidFill>
                  <a:srgbClr val="FF0000"/>
                </a:solidFill>
              </a:rPr>
              <a:t>（四）呕血</a:t>
            </a:r>
          </a:p>
        </p:txBody>
      </p:sp>
      <p:sp>
        <p:nvSpPr>
          <p:cNvPr id="20483" name="Rectangle 3"/>
          <p:cNvSpPr>
            <a:spLocks noGrp="1" noChangeArrowheads="1"/>
          </p:cNvSpPr>
          <p:nvPr>
            <p:ph idx="1"/>
          </p:nvPr>
        </p:nvSpPr>
        <p:spPr>
          <a:xfrm>
            <a:off x="323528" y="1124744"/>
            <a:ext cx="8712968" cy="5544615"/>
          </a:xfrm>
        </p:spPr>
        <p:txBody>
          <a:bodyPr>
            <a:noAutofit/>
          </a:bodyPr>
          <a:lstStyle/>
          <a:p>
            <a:pPr eaLnBrk="1" hangingPunct="1">
              <a:lnSpc>
                <a:spcPct val="150000"/>
              </a:lnSpc>
            </a:pPr>
            <a:r>
              <a:rPr lang="zh-CN" altLang="en-US" sz="2400" dirty="0" smtClean="0"/>
              <a:t>呕血是指患者消化道的出血经口腔呕吐血液，多由食道、胃、十二指肠、胆道等急性出血所致，常伴有黑便。</a:t>
            </a:r>
            <a:endParaRPr lang="en-US" altLang="zh-CN" sz="2400" dirty="0" smtClean="0"/>
          </a:p>
          <a:p>
            <a:pPr eaLnBrk="1" hangingPunct="1">
              <a:lnSpc>
                <a:spcPct val="150000"/>
              </a:lnSpc>
            </a:pPr>
            <a:r>
              <a:rPr lang="zh-CN" altLang="en-US" sz="2400" dirty="0" smtClean="0"/>
              <a:t>出血量占全身循环血容量的</a:t>
            </a:r>
            <a:r>
              <a:rPr lang="en-US" altLang="zh-CN" sz="2400" dirty="0" smtClean="0"/>
              <a:t>10%</a:t>
            </a:r>
            <a:r>
              <a:rPr lang="zh-CN" altLang="en-US" sz="2400" dirty="0" smtClean="0"/>
              <a:t>以下时可无症状，</a:t>
            </a:r>
            <a:endParaRPr lang="en-US" altLang="zh-CN" sz="2400" dirty="0" smtClean="0"/>
          </a:p>
          <a:p>
            <a:pPr eaLnBrk="1" hangingPunct="1">
              <a:lnSpc>
                <a:spcPct val="150000"/>
              </a:lnSpc>
            </a:pPr>
            <a:r>
              <a:rPr lang="zh-CN" altLang="en-US" sz="2400" dirty="0" smtClean="0"/>
              <a:t>出血量占全身循环血容量的</a:t>
            </a:r>
            <a:r>
              <a:rPr lang="en-US" altLang="zh-CN" sz="2400" dirty="0" smtClean="0"/>
              <a:t>10%~20%</a:t>
            </a:r>
            <a:r>
              <a:rPr lang="zh-CN" altLang="en-US" sz="2400" dirty="0" smtClean="0"/>
              <a:t>时病人即出现头昏、眼花、乏力、出汗等症状，</a:t>
            </a:r>
            <a:endParaRPr lang="en-US" altLang="zh-CN" sz="2400" dirty="0" smtClean="0"/>
          </a:p>
          <a:p>
            <a:pPr eaLnBrk="1" hangingPunct="1">
              <a:lnSpc>
                <a:spcPct val="150000"/>
              </a:lnSpc>
            </a:pPr>
            <a:r>
              <a:rPr lang="zh-CN" altLang="en-US" sz="2400" dirty="0" smtClean="0"/>
              <a:t>出血量占全身循环血容量的</a:t>
            </a:r>
            <a:r>
              <a:rPr lang="en-US" altLang="zh-CN" sz="2400" dirty="0" smtClean="0"/>
              <a:t>20%</a:t>
            </a:r>
            <a:r>
              <a:rPr lang="zh-CN" altLang="en-US" sz="2400" dirty="0" smtClean="0"/>
              <a:t>以上时甚至出现血压下降、昏厥、休克，如果未及时采取措施止血、输血和补液，必然会导致严重后果。</a:t>
            </a:r>
            <a:endParaRPr lang="en-US" altLang="zh-CN" sz="2400" dirty="0" smtClean="0"/>
          </a:p>
          <a:p>
            <a:pPr eaLnBrk="1" hangingPunct="1">
              <a:lnSpc>
                <a:spcPct val="150000"/>
              </a:lnSpc>
            </a:pPr>
            <a:r>
              <a:rPr lang="zh-CN" altLang="en-US" sz="2400" dirty="0" smtClean="0"/>
              <a:t>正常人血液总量约占体重的</a:t>
            </a:r>
            <a:r>
              <a:rPr lang="en-US" altLang="zh-CN" sz="2400" dirty="0" smtClean="0"/>
              <a:t>8%</a:t>
            </a:r>
            <a:r>
              <a:rPr lang="zh-CN" altLang="en-US" sz="2400" dirty="0" smtClean="0"/>
              <a:t>；献血</a:t>
            </a:r>
            <a:r>
              <a:rPr lang="en-US" altLang="zh-CN" sz="2400" dirty="0" smtClean="0"/>
              <a:t>200</a:t>
            </a:r>
            <a:r>
              <a:rPr lang="zh-CN" altLang="en-US" sz="2400" dirty="0" smtClean="0"/>
              <a:t>毫升只占血液总量的</a:t>
            </a:r>
            <a:r>
              <a:rPr lang="en-US" altLang="zh-CN" sz="2400" dirty="0" smtClean="0"/>
              <a:t>5%</a:t>
            </a:r>
            <a:r>
              <a:rPr lang="zh-CN" altLang="en-US" sz="2400" dirty="0" smtClean="0"/>
              <a:t>。</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18</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14290"/>
            <a:ext cx="8229600" cy="1214446"/>
          </a:xfrm>
        </p:spPr>
        <p:txBody>
          <a:bodyPr/>
          <a:lstStyle/>
          <a:p>
            <a:pPr algn="ctr">
              <a:defRPr/>
            </a:pPr>
            <a:r>
              <a:rPr lang="zh-CN" altLang="en-US" sz="6000" dirty="0" smtClean="0"/>
              <a:t>呕</a:t>
            </a:r>
            <a:r>
              <a:rPr lang="zh-CN" altLang="en-US" sz="6000" dirty="0" smtClean="0">
                <a:solidFill>
                  <a:srgbClr val="FF0000"/>
                </a:solidFill>
              </a:rPr>
              <a:t>血</a:t>
            </a:r>
            <a:r>
              <a:rPr lang="zh-CN" altLang="en-US" sz="6000" dirty="0" smtClean="0"/>
              <a:t>常见原因</a:t>
            </a:r>
            <a:endParaRPr lang="zh-CN" altLang="en-US" sz="6000" dirty="0"/>
          </a:p>
        </p:txBody>
      </p:sp>
      <p:sp>
        <p:nvSpPr>
          <p:cNvPr id="21507" name="内容占位符 2"/>
          <p:cNvSpPr>
            <a:spLocks noGrp="1"/>
          </p:cNvSpPr>
          <p:nvPr>
            <p:ph idx="1"/>
          </p:nvPr>
        </p:nvSpPr>
        <p:spPr>
          <a:xfrm>
            <a:off x="457200" y="1785938"/>
            <a:ext cx="8229600" cy="4508500"/>
          </a:xfrm>
        </p:spPr>
        <p:txBody>
          <a:bodyPr>
            <a:normAutofit fontScale="92500"/>
          </a:bodyPr>
          <a:lstStyle/>
          <a:p>
            <a:pPr>
              <a:lnSpc>
                <a:spcPct val="150000"/>
              </a:lnSpc>
            </a:pPr>
            <a:r>
              <a:rPr lang="zh-CN" altLang="en-US" sz="3600" dirty="0" smtClean="0"/>
              <a:t>消化系统疾病：食道、胃、十二指肠（炎症、损伤、血管性病变、肿瘤、畸形等）</a:t>
            </a:r>
            <a:endParaRPr lang="en-US" altLang="zh-CN" sz="3600" dirty="0" smtClean="0"/>
          </a:p>
          <a:p>
            <a:pPr>
              <a:lnSpc>
                <a:spcPct val="150000"/>
              </a:lnSpc>
            </a:pPr>
            <a:r>
              <a:rPr lang="zh-CN" altLang="en-US" sz="3600" dirty="0" smtClean="0"/>
              <a:t>临近器官或组织病变：肝、胆、胰腺、支气管等</a:t>
            </a:r>
            <a:endParaRPr lang="en-US" altLang="zh-CN" sz="3600" dirty="0" smtClean="0"/>
          </a:p>
          <a:p>
            <a:pPr>
              <a:lnSpc>
                <a:spcPct val="150000"/>
              </a:lnSpc>
            </a:pPr>
            <a:r>
              <a:rPr lang="zh-CN" altLang="en-US" sz="3600" dirty="0" smtClean="0"/>
              <a:t>全身性病变：血液病</a:t>
            </a:r>
            <a:endParaRPr lang="zh-CN" altLang="en-US" sz="3200"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19</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标题 117761"/>
          <p:cNvSpPr>
            <a:spLocks noGrp="1"/>
          </p:cNvSpPr>
          <p:nvPr>
            <p:ph type="title"/>
          </p:nvPr>
        </p:nvSpPr>
        <p:spPr>
          <a:xfrm>
            <a:off x="1435608" y="274638"/>
            <a:ext cx="7498080" cy="2362274"/>
          </a:xfrm>
        </p:spPr>
        <p:txBody>
          <a:bodyPr anchor="ctr">
            <a:normAutofit/>
          </a:bodyPr>
          <a:lstStyle/>
          <a:p>
            <a:r>
              <a:rPr lang="en-US" altLang="zh-CN" sz="4000" b="1" dirty="0">
                <a:solidFill>
                  <a:srgbClr val="FF0000"/>
                </a:solidFill>
              </a:rPr>
              <a:t>               </a:t>
            </a:r>
            <a:r>
              <a:rPr lang="zh-CN" altLang="en-US" sz="4000" b="1" dirty="0" smtClean="0">
                <a:solidFill>
                  <a:srgbClr val="FF0000"/>
                </a:solidFill>
              </a:rPr>
              <a:t>一</a:t>
            </a:r>
            <a:r>
              <a:rPr lang="zh-CN" altLang="en-US" sz="4000" b="1" dirty="0">
                <a:solidFill>
                  <a:srgbClr val="FF0000"/>
                </a:solidFill>
              </a:rPr>
              <a:t> </a:t>
            </a:r>
            <a:r>
              <a:rPr lang="zh-CN" altLang="en-US" sz="4000" b="1" dirty="0" smtClean="0">
                <a:solidFill>
                  <a:srgbClr val="FF0000"/>
                </a:solidFill>
              </a:rPr>
              <a:t>  </a:t>
            </a:r>
            <a:r>
              <a:rPr lang="zh-CN" altLang="en-US" sz="4000" b="1" dirty="0">
                <a:solidFill>
                  <a:srgbClr val="FF0000"/>
                </a:solidFill>
              </a:rPr>
              <a:t>常见症状</a:t>
            </a:r>
          </a:p>
        </p:txBody>
      </p:sp>
      <p:sp>
        <p:nvSpPr>
          <p:cNvPr id="117763" name="文本占位符 117762"/>
          <p:cNvSpPr>
            <a:spLocks noGrp="1"/>
          </p:cNvSpPr>
          <p:nvPr>
            <p:ph idx="1"/>
          </p:nvPr>
        </p:nvSpPr>
        <p:spPr>
          <a:xfrm>
            <a:off x="3059832" y="2564904"/>
            <a:ext cx="5040560" cy="3600400"/>
          </a:xfrm>
        </p:spPr>
        <p:txBody>
          <a:bodyPr>
            <a:normAutofit/>
          </a:bodyPr>
          <a:lstStyle/>
          <a:p>
            <a:pPr>
              <a:buNone/>
            </a:pPr>
            <a:endParaRPr lang="zh-CN" altLang="en-US" b="1"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a:t>
            </a:fld>
            <a:endParaRPr lang="zh-CN" altLang="en-US" dirty="0">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951384"/>
          </a:xfrm>
        </p:spPr>
        <p:txBody>
          <a:bodyPr/>
          <a:lstStyle/>
          <a:p>
            <a:pPr>
              <a:defRPr/>
            </a:pPr>
            <a:r>
              <a:rPr lang="zh-CN" altLang="en-US" dirty="0" smtClean="0"/>
              <a:t>呕血与咯血的区别</a:t>
            </a:r>
            <a:endParaRPr lang="zh-CN" altLang="en-US" dirty="0"/>
          </a:p>
        </p:txBody>
      </p:sp>
      <p:sp>
        <p:nvSpPr>
          <p:cNvPr id="22531" name="内容占位符 2"/>
          <p:cNvSpPr>
            <a:spLocks noGrp="1"/>
          </p:cNvSpPr>
          <p:nvPr>
            <p:ph idx="1"/>
          </p:nvPr>
        </p:nvSpPr>
        <p:spPr/>
        <p:txBody>
          <a:bodyPr/>
          <a:lstStyle/>
          <a:p>
            <a:r>
              <a:rPr lang="zh-CN" altLang="en-US" sz="3200" smtClean="0"/>
              <a:t>（</a:t>
            </a:r>
            <a:r>
              <a:rPr lang="en-US" altLang="zh-CN" sz="3200" smtClean="0"/>
              <a:t>1</a:t>
            </a:r>
            <a:r>
              <a:rPr lang="zh-CN" altLang="en-US" sz="3200" smtClean="0"/>
              <a:t>）病史：呕血患者多有胃、十二指肠溃疡，肿瘤或肝硬变等病史；而咯血患者一般有结核，支气管扩张或心肺疾病等。</a:t>
            </a:r>
          </a:p>
          <a:p>
            <a:endParaRPr lang="zh-CN" altLang="en-US" sz="3200" smtClean="0"/>
          </a:p>
          <a:p>
            <a:r>
              <a:rPr lang="zh-CN" altLang="en-US" sz="3200" smtClean="0"/>
              <a:t>（</a:t>
            </a:r>
            <a:r>
              <a:rPr lang="en-US" altLang="zh-CN" sz="3200" smtClean="0"/>
              <a:t>2</a:t>
            </a:r>
            <a:r>
              <a:rPr lang="zh-CN" altLang="en-US" sz="3200" smtClean="0"/>
              <a:t>）出血方式：呕血多随呕吐引起，咯血一般是咳嗽后吐出。</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20</a:t>
            </a:fld>
            <a:endParaRPr lang="zh-CN" altLang="en-US"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879475"/>
          </a:xfrm>
        </p:spPr>
        <p:txBody>
          <a:bodyPr/>
          <a:lstStyle/>
          <a:p>
            <a:pPr>
              <a:defRPr/>
            </a:pPr>
            <a:endParaRPr lang="zh-CN" altLang="en-US" dirty="0"/>
          </a:p>
        </p:txBody>
      </p:sp>
      <p:sp>
        <p:nvSpPr>
          <p:cNvPr id="23555" name="内容占位符 2"/>
          <p:cNvSpPr>
            <a:spLocks noGrp="1"/>
          </p:cNvSpPr>
          <p:nvPr>
            <p:ph idx="1"/>
          </p:nvPr>
        </p:nvSpPr>
        <p:spPr>
          <a:xfrm>
            <a:off x="179388" y="1557338"/>
            <a:ext cx="8640762" cy="4737100"/>
          </a:xfrm>
        </p:spPr>
        <p:txBody>
          <a:bodyPr/>
          <a:lstStyle/>
          <a:p>
            <a:r>
              <a:rPr lang="zh-CN" altLang="en-US" sz="3200" smtClean="0"/>
              <a:t>（</a:t>
            </a:r>
            <a:r>
              <a:rPr lang="en-US" altLang="zh-CN" sz="3200" smtClean="0"/>
              <a:t>3</a:t>
            </a:r>
            <a:r>
              <a:rPr lang="zh-CN" altLang="en-US" sz="3200" smtClean="0"/>
              <a:t>）血液颜色：呕血的颜色呈紫红或咖啡色，无泡沫，咯血的则为鲜红，有泡沫。</a:t>
            </a:r>
            <a:endParaRPr lang="en-US" altLang="zh-CN" sz="3200" smtClean="0"/>
          </a:p>
          <a:p>
            <a:endParaRPr lang="zh-CN" altLang="en-US" sz="3200" smtClean="0"/>
          </a:p>
          <a:p>
            <a:r>
              <a:rPr lang="zh-CN" altLang="en-US" sz="3200" smtClean="0"/>
              <a:t> （</a:t>
            </a:r>
            <a:r>
              <a:rPr lang="en-US" altLang="zh-CN" sz="3200" smtClean="0"/>
              <a:t>4</a:t>
            </a:r>
            <a:r>
              <a:rPr lang="zh-CN" altLang="en-US" sz="3200" smtClean="0"/>
              <a:t>）内容物：呕血的食物残渣及胃液，咯血的混有痰液。</a:t>
            </a:r>
          </a:p>
          <a:p>
            <a:pPr>
              <a:buFont typeface="Wingdings 2" pitchFamily="18" charset="2"/>
              <a:buNone/>
            </a:pPr>
            <a:endParaRPr lang="zh-CN" altLang="en-US" sz="3200" smtClean="0"/>
          </a:p>
          <a:p>
            <a:r>
              <a:rPr lang="zh-CN" altLang="en-US" sz="3200" smtClean="0"/>
              <a:t>（</a:t>
            </a:r>
            <a:r>
              <a:rPr lang="en-US" altLang="zh-CN" sz="3200" smtClean="0"/>
              <a:t>5</a:t>
            </a:r>
            <a:r>
              <a:rPr lang="zh-CN" altLang="en-US" sz="3200" smtClean="0"/>
              <a:t>）出血前症状：呕血前常先发生上腹疼痛，饱胀不适；咯血前常有喉痒、咳嗽、胸闷。</a:t>
            </a:r>
          </a:p>
          <a:p>
            <a:endParaRPr lang="zh-CN" altLang="en-US" sz="320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21</a:t>
            </a:fld>
            <a:endParaRPr lang="zh-CN" altLang="en-US" dirty="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1023938"/>
          </a:xfrm>
        </p:spPr>
        <p:txBody>
          <a:bodyPr/>
          <a:lstStyle/>
          <a:p>
            <a:pPr>
              <a:defRPr/>
            </a:pPr>
            <a:endParaRPr lang="zh-CN" altLang="en-US" dirty="0"/>
          </a:p>
        </p:txBody>
      </p:sp>
      <p:sp>
        <p:nvSpPr>
          <p:cNvPr id="24579" name="内容占位符 2"/>
          <p:cNvSpPr>
            <a:spLocks noGrp="1"/>
          </p:cNvSpPr>
          <p:nvPr>
            <p:ph idx="1"/>
          </p:nvPr>
        </p:nvSpPr>
        <p:spPr>
          <a:xfrm>
            <a:off x="457200" y="1700213"/>
            <a:ext cx="8229600" cy="4594225"/>
          </a:xfrm>
        </p:spPr>
        <p:txBody>
          <a:bodyPr/>
          <a:lstStyle/>
          <a:p>
            <a:r>
              <a:rPr lang="zh-CN" altLang="en-US" sz="3200" smtClean="0"/>
              <a:t>（</a:t>
            </a:r>
            <a:r>
              <a:rPr lang="en-US" altLang="zh-CN" sz="3200" smtClean="0"/>
              <a:t>6</a:t>
            </a:r>
            <a:r>
              <a:rPr lang="zh-CN" altLang="en-US" sz="3200" smtClean="0"/>
              <a:t>）血液反应：呕血的血液呈酸性；咯血的血液呈弱碱性。</a:t>
            </a:r>
          </a:p>
          <a:p>
            <a:pPr>
              <a:buFont typeface="Wingdings 2" pitchFamily="18" charset="2"/>
              <a:buNone/>
            </a:pPr>
            <a:r>
              <a:rPr lang="zh-CN" altLang="en-US" sz="3200" smtClean="0"/>
              <a:t>  </a:t>
            </a:r>
          </a:p>
          <a:p>
            <a:r>
              <a:rPr lang="zh-CN" altLang="en-US" sz="3200" smtClean="0"/>
              <a:t>（</a:t>
            </a:r>
            <a:r>
              <a:rPr lang="en-US" altLang="zh-CN" sz="3200" smtClean="0"/>
              <a:t>7</a:t>
            </a:r>
            <a:r>
              <a:rPr lang="zh-CN" altLang="en-US" sz="3200" smtClean="0"/>
              <a:t>）大便检查：呕血患者常拉柏油（黑色）样便，大便隐血试验阳性；咯血患者大便隐血试验常阴性，除非吞下血液外，一般粪便正常。</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22</a:t>
            </a:fld>
            <a:endParaRPr lang="zh-CN" altLang="en-US" dirty="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8229600" cy="1109650"/>
          </a:xfrm>
        </p:spPr>
        <p:txBody>
          <a:bodyPr/>
          <a:lstStyle/>
          <a:p>
            <a:pPr algn="ctr" eaLnBrk="1" fontAlgn="auto" hangingPunct="1">
              <a:spcAft>
                <a:spcPts val="0"/>
              </a:spcAft>
              <a:defRPr/>
            </a:pPr>
            <a:r>
              <a:rPr lang="zh-CN" altLang="en-US" dirty="0" smtClean="0">
                <a:solidFill>
                  <a:schemeClr val="tx2">
                    <a:tint val="100000"/>
                    <a:satMod val="250000"/>
                  </a:schemeClr>
                </a:solidFill>
              </a:rPr>
              <a:t>呕血处理同咳血</a:t>
            </a:r>
          </a:p>
        </p:txBody>
      </p:sp>
      <p:pic>
        <p:nvPicPr>
          <p:cNvPr id="25603" name="内容占位符 3" descr="救护车.jpg"/>
          <p:cNvPicPr>
            <a:picLocks noGrp="1" noChangeAspect="1"/>
          </p:cNvPicPr>
          <p:nvPr>
            <p:ph idx="1"/>
          </p:nvPr>
        </p:nvPicPr>
        <p:blipFill>
          <a:blip r:embed="rId2" cstate="print"/>
          <a:srcRect/>
          <a:stretch>
            <a:fillRect/>
          </a:stretch>
        </p:blipFill>
        <p:spPr>
          <a:xfrm>
            <a:off x="1143000" y="2179638"/>
            <a:ext cx="6858000" cy="4114800"/>
          </a:xfrm>
        </p:spPr>
      </p:pic>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23</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600" cy="823898"/>
          </a:xfrm>
        </p:spPr>
        <p:txBody>
          <a:bodyPr>
            <a:normAutofit fontScale="90000"/>
          </a:bodyPr>
          <a:lstStyle/>
          <a:p>
            <a:pPr algn="ctr" eaLnBrk="1" fontAlgn="auto" hangingPunct="1">
              <a:spcAft>
                <a:spcPts val="0"/>
              </a:spcAft>
              <a:defRPr/>
            </a:pPr>
            <a:r>
              <a:rPr lang="zh-CN" altLang="en-US" sz="6000" dirty="0" smtClean="0">
                <a:solidFill>
                  <a:schemeClr val="tx2">
                    <a:tint val="100000"/>
                    <a:satMod val="250000"/>
                  </a:schemeClr>
                </a:solidFill>
              </a:rPr>
              <a:t>（五）胸痛</a:t>
            </a:r>
          </a:p>
        </p:txBody>
      </p:sp>
      <p:sp>
        <p:nvSpPr>
          <p:cNvPr id="26627" name="Rectangle 3"/>
          <p:cNvSpPr>
            <a:spLocks noGrp="1" noChangeArrowheads="1"/>
          </p:cNvSpPr>
          <p:nvPr>
            <p:ph idx="1"/>
          </p:nvPr>
        </p:nvSpPr>
        <p:spPr>
          <a:xfrm>
            <a:off x="1403648" y="1700213"/>
            <a:ext cx="7067252" cy="4079875"/>
          </a:xfrm>
        </p:spPr>
        <p:txBody>
          <a:bodyPr/>
          <a:lstStyle/>
          <a:p>
            <a:pPr>
              <a:spcBef>
                <a:spcPct val="50000"/>
              </a:spcBef>
              <a:buClr>
                <a:schemeClr val="tx2"/>
              </a:buClr>
              <a:buSzPct val="115000"/>
            </a:pPr>
            <a:r>
              <a:rPr lang="en-US" altLang="zh-CN" sz="3600" dirty="0" smtClean="0"/>
              <a:t>(1)</a:t>
            </a:r>
            <a:r>
              <a:rPr lang="zh-CN" altLang="en-US" sz="3600" dirty="0" smtClean="0"/>
              <a:t>胸壁病变：</a:t>
            </a:r>
          </a:p>
          <a:p>
            <a:pPr>
              <a:spcBef>
                <a:spcPct val="50000"/>
              </a:spcBef>
              <a:buClr>
                <a:schemeClr val="tx2"/>
              </a:buClr>
              <a:buSzPct val="115000"/>
            </a:pPr>
            <a:r>
              <a:rPr lang="en-US" altLang="zh-CN" sz="3600" dirty="0" smtClean="0"/>
              <a:t>(2)</a:t>
            </a:r>
            <a:r>
              <a:rPr lang="zh-CN" altLang="en-US" sz="3600" dirty="0" smtClean="0"/>
              <a:t>心血管疾病：</a:t>
            </a:r>
          </a:p>
          <a:p>
            <a:pPr>
              <a:spcBef>
                <a:spcPct val="50000"/>
              </a:spcBef>
              <a:buClr>
                <a:schemeClr val="tx2"/>
              </a:buClr>
              <a:buSzPct val="115000"/>
            </a:pPr>
            <a:r>
              <a:rPr lang="en-US" altLang="zh-CN" sz="3600" dirty="0" smtClean="0"/>
              <a:t>(3)</a:t>
            </a:r>
            <a:r>
              <a:rPr lang="zh-CN" altLang="en-US" sz="3600" dirty="0" smtClean="0"/>
              <a:t>呼吸系统疾病：</a:t>
            </a:r>
          </a:p>
          <a:p>
            <a:pPr>
              <a:spcBef>
                <a:spcPct val="50000"/>
              </a:spcBef>
              <a:buClr>
                <a:schemeClr val="tx2"/>
              </a:buClr>
              <a:buSzPct val="115000"/>
            </a:pPr>
            <a:r>
              <a:rPr lang="en-US" altLang="zh-CN" sz="3600" dirty="0" smtClean="0"/>
              <a:t>(4)</a:t>
            </a:r>
            <a:r>
              <a:rPr lang="zh-CN" altLang="en-US" sz="3600" dirty="0" smtClean="0"/>
              <a:t>纵隔病变：</a:t>
            </a:r>
          </a:p>
          <a:p>
            <a:pPr>
              <a:spcBef>
                <a:spcPct val="50000"/>
              </a:spcBef>
              <a:buClr>
                <a:schemeClr val="tx2"/>
              </a:buClr>
              <a:buSzPct val="115000"/>
            </a:pPr>
            <a:r>
              <a:rPr lang="en-US" altLang="zh-CN" sz="3600" dirty="0" smtClean="0"/>
              <a:t>(5)</a:t>
            </a:r>
            <a:r>
              <a:rPr lang="zh-CN" altLang="en-US" sz="3600" dirty="0" smtClean="0"/>
              <a:t>其它疾病：</a:t>
            </a:r>
            <a:endParaRPr lang="en-US" altLang="zh-CN" sz="3600" dirty="0" smtClean="0"/>
          </a:p>
        </p:txBody>
      </p:sp>
      <p:sp>
        <p:nvSpPr>
          <p:cNvPr id="26628" name="Rectangle 4"/>
          <p:cNvSpPr>
            <a:spLocks noChangeArrowheads="1"/>
          </p:cNvSpPr>
          <p:nvPr/>
        </p:nvSpPr>
        <p:spPr bwMode="auto">
          <a:xfrm>
            <a:off x="755650" y="2071688"/>
            <a:ext cx="8064500" cy="584200"/>
          </a:xfrm>
          <a:prstGeom prst="rect">
            <a:avLst/>
          </a:prstGeom>
          <a:noFill/>
          <a:ln w="9525">
            <a:noFill/>
            <a:miter lim="800000"/>
            <a:headEnd/>
            <a:tailEnd/>
          </a:ln>
        </p:spPr>
        <p:txBody>
          <a:bodyPr>
            <a:spAutoFit/>
          </a:bodyPr>
          <a:lstStyle/>
          <a:p>
            <a:pPr>
              <a:spcBef>
                <a:spcPct val="50000"/>
              </a:spcBef>
              <a:buClr>
                <a:schemeClr val="tx2"/>
              </a:buClr>
              <a:buSzPct val="115000"/>
            </a:pPr>
            <a:r>
              <a:rPr lang="zh-CN" altLang="en-US" sz="3200"/>
              <a:t> </a:t>
            </a:r>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24</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14290"/>
            <a:ext cx="8229600" cy="857256"/>
          </a:xfrm>
        </p:spPr>
        <p:txBody>
          <a:bodyPr/>
          <a:lstStyle/>
          <a:p>
            <a:pPr algn="ctr" eaLnBrk="1" fontAlgn="auto" hangingPunct="1">
              <a:spcAft>
                <a:spcPts val="0"/>
              </a:spcAft>
              <a:defRPr/>
            </a:pPr>
            <a:r>
              <a:rPr lang="zh-CN" altLang="en-US" dirty="0" smtClean="0">
                <a:solidFill>
                  <a:schemeClr val="tx2">
                    <a:tint val="100000"/>
                    <a:satMod val="250000"/>
                  </a:schemeClr>
                </a:solidFill>
              </a:rPr>
              <a:t>胸痛</a:t>
            </a:r>
          </a:p>
        </p:txBody>
      </p:sp>
      <p:sp>
        <p:nvSpPr>
          <p:cNvPr id="27651" name="Rectangle 3"/>
          <p:cNvSpPr>
            <a:spLocks noGrp="1" noChangeArrowheads="1"/>
          </p:cNvSpPr>
          <p:nvPr>
            <p:ph idx="1"/>
          </p:nvPr>
        </p:nvSpPr>
        <p:spPr>
          <a:xfrm>
            <a:off x="457200" y="1341438"/>
            <a:ext cx="8229600" cy="4953000"/>
          </a:xfrm>
        </p:spPr>
        <p:txBody>
          <a:bodyPr>
            <a:noAutofit/>
          </a:bodyPr>
          <a:lstStyle/>
          <a:p>
            <a:pPr eaLnBrk="1" hangingPunct="1">
              <a:lnSpc>
                <a:spcPct val="150000"/>
              </a:lnSpc>
            </a:pPr>
            <a:r>
              <a:rPr lang="en-US" altLang="zh-CN" sz="2800" dirty="0" smtClean="0">
                <a:latin typeface="华文新魏" pitchFamily="2" charset="-122"/>
              </a:rPr>
              <a:t>1</a:t>
            </a:r>
            <a:r>
              <a:rPr lang="zh-CN" altLang="en-US" sz="2800" dirty="0" smtClean="0">
                <a:latin typeface="华文新魏" pitchFamily="2" charset="-122"/>
              </a:rPr>
              <a:t>、胸痛的原因很多，关键是要针对病因进行治疗。</a:t>
            </a:r>
            <a:endParaRPr lang="en-US" altLang="zh-CN" sz="2800" dirty="0" smtClean="0">
              <a:latin typeface="华文新魏" pitchFamily="2" charset="-122"/>
            </a:endParaRPr>
          </a:p>
          <a:p>
            <a:pPr eaLnBrk="1" hangingPunct="1">
              <a:lnSpc>
                <a:spcPct val="150000"/>
              </a:lnSpc>
            </a:pPr>
            <a:r>
              <a:rPr lang="en-US" altLang="zh-CN" sz="2800" dirty="0" smtClean="0">
                <a:latin typeface="华文新魏" pitchFamily="2" charset="-122"/>
              </a:rPr>
              <a:t>2</a:t>
            </a:r>
            <a:r>
              <a:rPr lang="zh-CN" altLang="en-US" sz="2800" dirty="0" smtClean="0">
                <a:latin typeface="华文新魏" pitchFamily="2" charset="-122"/>
              </a:rPr>
              <a:t>、大学生常见病为外伤、结核性胸膜炎、带状疱疹、气胸等</a:t>
            </a:r>
          </a:p>
          <a:p>
            <a:pPr eaLnBrk="1" hangingPunct="1">
              <a:lnSpc>
                <a:spcPct val="150000"/>
              </a:lnSpc>
            </a:pPr>
            <a:r>
              <a:rPr lang="en-US" altLang="zh-CN" sz="2800" dirty="0" smtClean="0">
                <a:latin typeface="华文新魏" pitchFamily="2" charset="-122"/>
              </a:rPr>
              <a:t>3</a:t>
            </a:r>
            <a:r>
              <a:rPr lang="zh-CN" altLang="en-US" sz="2800" dirty="0" smtClean="0">
                <a:latin typeface="华文新魏" pitchFamily="2" charset="-122"/>
              </a:rPr>
              <a:t>、如心血管疾病引起的胸痛后果可大可小，不容忽视。故有心血管病史的患者出现胸痛后应及时到医院进行诊治。 </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25</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50838"/>
            <a:ext cx="7772400" cy="1077898"/>
          </a:xfrm>
        </p:spPr>
        <p:txBody>
          <a:bodyPr>
            <a:normAutofit/>
          </a:bodyPr>
          <a:lstStyle/>
          <a:p>
            <a:pPr algn="ctr" eaLnBrk="1" fontAlgn="auto" hangingPunct="1">
              <a:spcAft>
                <a:spcPts val="0"/>
              </a:spcAft>
              <a:defRPr/>
            </a:pPr>
            <a:r>
              <a:rPr lang="zh-CN" altLang="en-US" sz="4800" dirty="0" smtClean="0">
                <a:solidFill>
                  <a:srgbClr val="FF0000"/>
                </a:solidFill>
              </a:rPr>
              <a:t>（六）心悸</a:t>
            </a:r>
            <a:endParaRPr lang="zh-CN" altLang="en-US" sz="2800" dirty="0" smtClean="0">
              <a:solidFill>
                <a:srgbClr val="FF0000"/>
              </a:solidFill>
            </a:endParaRPr>
          </a:p>
        </p:txBody>
      </p:sp>
      <p:sp>
        <p:nvSpPr>
          <p:cNvPr id="28675" name="Rectangle 3"/>
          <p:cNvSpPr>
            <a:spLocks noGrp="1" noChangeArrowheads="1"/>
          </p:cNvSpPr>
          <p:nvPr>
            <p:ph idx="1"/>
          </p:nvPr>
        </p:nvSpPr>
        <p:spPr>
          <a:xfrm>
            <a:off x="698500" y="1214438"/>
            <a:ext cx="8194675" cy="5167312"/>
          </a:xfrm>
        </p:spPr>
        <p:txBody>
          <a:bodyPr>
            <a:normAutofit fontScale="92500"/>
          </a:bodyPr>
          <a:lstStyle/>
          <a:p>
            <a:pPr eaLnBrk="1" hangingPunct="1">
              <a:lnSpc>
                <a:spcPct val="150000"/>
              </a:lnSpc>
              <a:buFont typeface="Wingdings 2" pitchFamily="18" charset="2"/>
              <a:buNone/>
            </a:pPr>
            <a:r>
              <a:rPr lang="zh-CN" altLang="en-US" sz="3600" dirty="0" smtClean="0"/>
              <a:t>         心悸就是一种自觉的心脏跳动的 不适感或心慌感；心率可快可慢，均有不适。</a:t>
            </a:r>
            <a:endParaRPr lang="en-US" altLang="zh-CN" sz="3600" dirty="0" smtClean="0"/>
          </a:p>
          <a:p>
            <a:pPr eaLnBrk="1" hangingPunct="1">
              <a:lnSpc>
                <a:spcPct val="150000"/>
              </a:lnSpc>
              <a:buFont typeface="Wingdings 2" pitchFamily="18" charset="2"/>
              <a:buNone/>
            </a:pPr>
            <a:r>
              <a:rPr lang="zh-CN" altLang="en-US" sz="3600" dirty="0" smtClean="0">
                <a:solidFill>
                  <a:srgbClr val="FF0000"/>
                </a:solidFill>
              </a:rPr>
              <a:t>生理性原因：</a:t>
            </a:r>
            <a:r>
              <a:rPr lang="zh-CN" altLang="en-US" sz="3600" dirty="0" smtClean="0"/>
              <a:t>剧烈运动、情绪紧张、饮酒、茶、咖啡后，服用某些药物后。</a:t>
            </a:r>
            <a:endParaRPr lang="en-US" altLang="zh-CN" sz="3600" dirty="0" smtClean="0"/>
          </a:p>
          <a:p>
            <a:pPr eaLnBrk="1" hangingPunct="1">
              <a:lnSpc>
                <a:spcPct val="150000"/>
              </a:lnSpc>
              <a:buFont typeface="Wingdings 2" pitchFamily="18" charset="2"/>
              <a:buNone/>
            </a:pPr>
            <a:r>
              <a:rPr lang="zh-CN" altLang="en-US" sz="3600" dirty="0" smtClean="0">
                <a:solidFill>
                  <a:srgbClr val="FF0000"/>
                </a:solidFill>
              </a:rPr>
              <a:t>病理性原因：</a:t>
            </a:r>
            <a:r>
              <a:rPr lang="zh-CN" altLang="en-US" sz="3600" dirty="0" smtClean="0"/>
              <a:t>心脏器质性病变</a:t>
            </a:r>
          </a:p>
          <a:p>
            <a:pPr eaLnBrk="1" hangingPunct="1">
              <a:lnSpc>
                <a:spcPct val="150000"/>
              </a:lnSpc>
              <a:buFont typeface="Wingdings 2" pitchFamily="18" charset="2"/>
              <a:buNone/>
            </a:pPr>
            <a:r>
              <a:rPr lang="zh-CN" altLang="en-US" sz="3600" dirty="0" smtClean="0">
                <a:solidFill>
                  <a:srgbClr val="FF0000"/>
                </a:solidFill>
              </a:rPr>
              <a:t>心脏神经官能症</a:t>
            </a:r>
            <a:endParaRPr lang="en-US" altLang="zh-CN"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26</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080120"/>
          </a:xfrm>
        </p:spPr>
        <p:txBody>
          <a:bodyPr/>
          <a:lstStyle/>
          <a:p>
            <a:pPr algn="ctr">
              <a:defRPr/>
            </a:pPr>
            <a:r>
              <a:rPr lang="zh-CN" altLang="en-US" dirty="0" smtClean="0">
                <a:solidFill>
                  <a:srgbClr val="FF0000"/>
                </a:solidFill>
              </a:rPr>
              <a:t>（七）恶心与呕吐</a:t>
            </a:r>
            <a:endParaRPr lang="zh-CN" altLang="en-US" dirty="0"/>
          </a:p>
        </p:txBody>
      </p:sp>
      <p:sp>
        <p:nvSpPr>
          <p:cNvPr id="29699" name="内容占位符 2"/>
          <p:cNvSpPr>
            <a:spLocks noGrp="1"/>
          </p:cNvSpPr>
          <p:nvPr>
            <p:ph sz="half" idx="1"/>
          </p:nvPr>
        </p:nvSpPr>
        <p:spPr>
          <a:xfrm>
            <a:off x="457200" y="1916113"/>
            <a:ext cx="4038600" cy="4445000"/>
          </a:xfrm>
        </p:spPr>
        <p:txBody>
          <a:bodyPr>
            <a:noAutofit/>
          </a:bodyPr>
          <a:lstStyle/>
          <a:p>
            <a:pPr>
              <a:lnSpc>
                <a:spcPct val="150000"/>
              </a:lnSpc>
            </a:pPr>
            <a:r>
              <a:rPr lang="zh-CN" altLang="en-US" sz="3200" dirty="0" smtClean="0"/>
              <a:t>恶心：是一种上腹部不适和紧迫预吐的感觉。</a:t>
            </a:r>
            <a:endParaRPr lang="en-US" altLang="zh-CN" sz="3200" dirty="0" smtClean="0"/>
          </a:p>
          <a:p>
            <a:pPr>
              <a:lnSpc>
                <a:spcPct val="150000"/>
              </a:lnSpc>
            </a:pPr>
            <a:r>
              <a:rPr lang="zh-CN" altLang="en-US" sz="3200" dirty="0" smtClean="0"/>
              <a:t>可伴有皮肤苍白、出汗、血压下降及心动过缓等。</a:t>
            </a:r>
          </a:p>
        </p:txBody>
      </p:sp>
      <p:sp>
        <p:nvSpPr>
          <p:cNvPr id="29700" name="内容占位符 3"/>
          <p:cNvSpPr>
            <a:spLocks noGrp="1"/>
          </p:cNvSpPr>
          <p:nvPr>
            <p:ph sz="half" idx="2"/>
          </p:nvPr>
        </p:nvSpPr>
        <p:spPr>
          <a:xfrm>
            <a:off x="4648200" y="2133600"/>
            <a:ext cx="4038600" cy="4227513"/>
          </a:xfrm>
        </p:spPr>
        <p:txBody>
          <a:bodyPr>
            <a:normAutofit/>
          </a:bodyPr>
          <a:lstStyle/>
          <a:p>
            <a:pPr>
              <a:lnSpc>
                <a:spcPct val="160000"/>
              </a:lnSpc>
            </a:pPr>
            <a:r>
              <a:rPr lang="zh-CN" altLang="en-US" dirty="0" smtClean="0"/>
              <a:t>呕吐：是通过胃的强烈收缩迫使胃或部分小肠内容物经食道、口腔排除体外的现象。</a:t>
            </a:r>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27</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080120"/>
          </a:xfrm>
        </p:spPr>
        <p:txBody>
          <a:bodyPr/>
          <a:lstStyle/>
          <a:p>
            <a:pPr>
              <a:defRPr/>
            </a:pPr>
            <a:r>
              <a:rPr lang="zh-CN" altLang="en-US" dirty="0" smtClean="0"/>
              <a:t>          恶心与呕吐常见病因</a:t>
            </a:r>
            <a:endParaRPr lang="zh-CN" altLang="en-US" dirty="0"/>
          </a:p>
        </p:txBody>
      </p:sp>
      <p:sp>
        <p:nvSpPr>
          <p:cNvPr id="3" name="内容占位符 2"/>
          <p:cNvSpPr>
            <a:spLocks noGrp="1"/>
          </p:cNvSpPr>
          <p:nvPr>
            <p:ph idx="1"/>
          </p:nvPr>
        </p:nvSpPr>
        <p:spPr>
          <a:xfrm>
            <a:off x="899592" y="1628775"/>
            <a:ext cx="7787208" cy="4665663"/>
          </a:xfrm>
        </p:spPr>
        <p:txBody>
          <a:bodyPr>
            <a:noAutofit/>
          </a:bodyPr>
          <a:lstStyle/>
          <a:p>
            <a:pPr algn="r">
              <a:lnSpc>
                <a:spcPct val="150000"/>
              </a:lnSpc>
              <a:defRPr/>
            </a:pPr>
            <a:r>
              <a:rPr lang="zh-CN" altLang="en-US" sz="2800" b="1" dirty="0" smtClean="0"/>
              <a:t>反射性呕吐：咽部刺激、消化道的炎症、梗阻以及肝、胆、胰腺等疾病引起。</a:t>
            </a:r>
            <a:endParaRPr lang="en-US" altLang="zh-CN" sz="2800" b="1" dirty="0"/>
          </a:p>
          <a:p>
            <a:pPr>
              <a:lnSpc>
                <a:spcPct val="150000"/>
              </a:lnSpc>
              <a:defRPr/>
            </a:pPr>
            <a:r>
              <a:rPr lang="zh-CN" altLang="en-US" sz="2800" b="1" dirty="0" smtClean="0"/>
              <a:t>中枢性呕吐：颅脑损伤、炎症、出血、栓塞；</a:t>
            </a:r>
            <a:endParaRPr lang="en-US" altLang="zh-CN" sz="2800" b="1" dirty="0" smtClean="0"/>
          </a:p>
          <a:p>
            <a:pPr marL="0" indent="0">
              <a:lnSpc>
                <a:spcPct val="150000"/>
              </a:lnSpc>
              <a:buFont typeface="Wingdings 2" pitchFamily="18" charset="2"/>
              <a:buNone/>
              <a:defRPr/>
            </a:pPr>
            <a:r>
              <a:rPr lang="zh-CN" altLang="en-US" sz="2800" b="1" dirty="0" smtClean="0"/>
              <a:t>                        尿毒症、肝昏迷、早孕、药物、</a:t>
            </a:r>
            <a:endParaRPr lang="en-US" altLang="zh-CN" sz="2800" b="1" dirty="0" smtClean="0"/>
          </a:p>
          <a:p>
            <a:pPr marL="0" indent="0">
              <a:lnSpc>
                <a:spcPct val="150000"/>
              </a:lnSpc>
              <a:buFont typeface="Wingdings 2" pitchFamily="18" charset="2"/>
              <a:buNone/>
              <a:defRPr/>
            </a:pPr>
            <a:r>
              <a:rPr lang="zh-CN" altLang="en-US" sz="2800" b="1" dirty="0" smtClean="0"/>
              <a:t>                        中毒等全身性疾病；</a:t>
            </a:r>
            <a:endParaRPr lang="en-US" altLang="zh-CN" sz="2800" b="1" dirty="0" smtClean="0"/>
          </a:p>
          <a:p>
            <a:pPr>
              <a:lnSpc>
                <a:spcPct val="150000"/>
              </a:lnSpc>
              <a:defRPr/>
            </a:pPr>
            <a:r>
              <a:rPr lang="zh-CN" altLang="en-US" sz="2800" b="1" dirty="0" smtClean="0">
                <a:solidFill>
                  <a:srgbClr val="FF0000"/>
                </a:solidFill>
                <a:latin typeface="华文琥珀" pitchFamily="2" charset="-122"/>
                <a:ea typeface="华文琥珀" pitchFamily="2" charset="-122"/>
              </a:rPr>
              <a:t>前庭</a:t>
            </a:r>
            <a:r>
              <a:rPr lang="zh-CN" altLang="en-US" sz="2800" b="1" dirty="0" smtClean="0"/>
              <a:t>障碍性呕吐：迷路炎、梅尼埃病、中耳炎（同时伴有听力障碍及眩晕者）</a:t>
            </a:r>
            <a:endParaRPr lang="en-US" altLang="zh-CN" sz="2800" b="1"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28</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879376"/>
          </a:xfrm>
        </p:spPr>
        <p:txBody>
          <a:bodyPr/>
          <a:lstStyle/>
          <a:p>
            <a:pPr algn="ctr">
              <a:defRPr/>
            </a:pPr>
            <a:r>
              <a:rPr lang="zh-CN" altLang="en-US" sz="4400" b="1" dirty="0" smtClean="0">
                <a:solidFill>
                  <a:srgbClr val="FF0000"/>
                </a:solidFill>
              </a:rPr>
              <a:t>（八）腹痛</a:t>
            </a:r>
            <a:endParaRPr lang="zh-CN" altLang="en-US" dirty="0"/>
          </a:p>
        </p:txBody>
      </p:sp>
      <p:sp>
        <p:nvSpPr>
          <p:cNvPr id="31747" name="内容占位符 2"/>
          <p:cNvSpPr>
            <a:spLocks noGrp="1"/>
          </p:cNvSpPr>
          <p:nvPr>
            <p:ph idx="1"/>
          </p:nvPr>
        </p:nvSpPr>
        <p:spPr>
          <a:xfrm>
            <a:off x="755650" y="1700213"/>
            <a:ext cx="7488238" cy="4594225"/>
          </a:xfrm>
        </p:spPr>
        <p:txBody>
          <a:bodyPr>
            <a:noAutofit/>
          </a:bodyPr>
          <a:lstStyle/>
          <a:p>
            <a:pPr>
              <a:lnSpc>
                <a:spcPct val="150000"/>
              </a:lnSpc>
            </a:pPr>
            <a:r>
              <a:rPr lang="zh-CN" altLang="en-US" dirty="0" smtClean="0"/>
              <a:t>腹痛是临床常见的症状，可以是腹部脏器病变引起，也可能是腹外疾病或全身性疾病引起；</a:t>
            </a:r>
            <a:endParaRPr lang="en-US" altLang="zh-CN" dirty="0" smtClean="0"/>
          </a:p>
          <a:p>
            <a:pPr>
              <a:lnSpc>
                <a:spcPct val="150000"/>
              </a:lnSpc>
            </a:pPr>
            <a:r>
              <a:rPr lang="zh-CN" altLang="en-US" dirty="0" smtClean="0"/>
              <a:t>腹痛的性质和程度轻重不一；</a:t>
            </a:r>
            <a:endParaRPr lang="en-US" altLang="zh-CN" dirty="0" smtClean="0"/>
          </a:p>
          <a:p>
            <a:pPr>
              <a:lnSpc>
                <a:spcPct val="150000"/>
              </a:lnSpc>
            </a:pPr>
            <a:r>
              <a:rPr lang="zh-CN" altLang="en-US" dirty="0" smtClean="0"/>
              <a:t>起病缓急以及病程长短不一；</a:t>
            </a:r>
            <a:endParaRPr lang="en-US" altLang="zh-CN" dirty="0" smtClean="0"/>
          </a:p>
          <a:p>
            <a:pPr>
              <a:lnSpc>
                <a:spcPct val="150000"/>
              </a:lnSpc>
            </a:pPr>
            <a:r>
              <a:rPr lang="zh-CN" altLang="en-US" dirty="0" smtClean="0"/>
              <a:t>临床一般分为急性腹痛和慢性腹痛。</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29</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70657"/>
          <p:cNvSpPr>
            <a:spLocks noGrp="1"/>
          </p:cNvSpPr>
          <p:nvPr>
            <p:ph type="title"/>
          </p:nvPr>
        </p:nvSpPr>
        <p:spPr>
          <a:xfrm>
            <a:off x="3071801" y="428604"/>
            <a:ext cx="2928959" cy="1071570"/>
          </a:xfrm>
        </p:spPr>
        <p:txBody>
          <a:bodyPr anchor="ctr">
            <a:normAutofit/>
          </a:bodyPr>
          <a:lstStyle/>
          <a:p>
            <a:r>
              <a:rPr lang="zh-CN" altLang="en-US" sz="3600" b="1" dirty="0" smtClean="0">
                <a:solidFill>
                  <a:srgbClr val="FF0000"/>
                </a:solidFill>
              </a:rPr>
              <a:t>（一）</a:t>
            </a:r>
            <a:r>
              <a:rPr lang="zh-CN" altLang="en-US" sz="3600" b="1" dirty="0">
                <a:solidFill>
                  <a:srgbClr val="FF0000"/>
                </a:solidFill>
              </a:rPr>
              <a:t>发热</a:t>
            </a:r>
            <a:endParaRPr lang="zh-CN" altLang="en-US" sz="3600" dirty="0">
              <a:solidFill>
                <a:srgbClr val="FF0000"/>
              </a:solidFill>
            </a:endParaRPr>
          </a:p>
        </p:txBody>
      </p:sp>
      <p:pic>
        <p:nvPicPr>
          <p:cNvPr id="17412" name="Picture 4" descr="c:\users\administrator\appdata\roaming\360se6\User Data\temp\a2b6f318f1119443ca35640f4dffc1d772294.jpg"/>
          <p:cNvPicPr>
            <a:picLocks noChangeAspect="1" noChangeArrowheads="1"/>
          </p:cNvPicPr>
          <p:nvPr/>
        </p:nvPicPr>
        <p:blipFill>
          <a:blip r:embed="rId2" cstate="print"/>
          <a:srcRect/>
          <a:stretch>
            <a:fillRect/>
          </a:stretch>
        </p:blipFill>
        <p:spPr bwMode="auto">
          <a:xfrm>
            <a:off x="5000628" y="3071810"/>
            <a:ext cx="3810000" cy="2857500"/>
          </a:xfrm>
          <a:prstGeom prst="rect">
            <a:avLst/>
          </a:prstGeom>
          <a:noFill/>
        </p:spPr>
      </p:pic>
      <p:pic>
        <p:nvPicPr>
          <p:cNvPr id="17410" name="Picture 2" descr="c:\users\administrator\appdata\roaming\360se6\User Data\temp\24-1G215195912-51.jpg"/>
          <p:cNvPicPr>
            <a:picLocks noChangeAspect="1" noChangeArrowheads="1"/>
          </p:cNvPicPr>
          <p:nvPr/>
        </p:nvPicPr>
        <p:blipFill>
          <a:blip r:embed="rId3" cstate="print"/>
          <a:srcRect/>
          <a:stretch>
            <a:fillRect/>
          </a:stretch>
        </p:blipFill>
        <p:spPr bwMode="auto">
          <a:xfrm>
            <a:off x="1285852" y="1785926"/>
            <a:ext cx="4429157" cy="2732885"/>
          </a:xfrm>
          <a:prstGeom prst="rect">
            <a:avLst/>
          </a:prstGeom>
          <a:noFill/>
        </p:spPr>
      </p:pic>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3</a:t>
            </a:fld>
            <a:endParaRPr lang="zh-CN" altLang="en-US" dirty="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19809"/>
          <p:cNvSpPr>
            <a:spLocks noGrp="1"/>
          </p:cNvSpPr>
          <p:nvPr>
            <p:ph type="title"/>
          </p:nvPr>
        </p:nvSpPr>
        <p:spPr>
          <a:xfrm>
            <a:off x="533400" y="0"/>
            <a:ext cx="7772400" cy="1916113"/>
          </a:xfrm>
        </p:spPr>
        <p:txBody>
          <a:bodyPr anchor="ctr"/>
          <a:lstStyle/>
          <a:p>
            <a:r>
              <a:rPr lang="en-US" altLang="zh-CN" sz="3600" b="1" dirty="0"/>
              <a:t>               </a:t>
            </a:r>
            <a:endParaRPr lang="zh-CN" altLang="en-US" sz="3600" b="1" dirty="0">
              <a:solidFill>
                <a:srgbClr val="FF0000"/>
              </a:solidFill>
            </a:endParaRPr>
          </a:p>
        </p:txBody>
      </p:sp>
      <p:sp>
        <p:nvSpPr>
          <p:cNvPr id="119811" name="文本占位符 119810"/>
          <p:cNvSpPr>
            <a:spLocks noGrp="1"/>
          </p:cNvSpPr>
          <p:nvPr>
            <p:ph idx="1"/>
          </p:nvPr>
        </p:nvSpPr>
        <p:spPr>
          <a:xfrm>
            <a:off x="914400" y="1989138"/>
            <a:ext cx="8229600" cy="3886200"/>
          </a:xfrm>
        </p:spPr>
        <p:txBody>
          <a:bodyPr/>
          <a:lstStyle/>
          <a:p>
            <a:pPr>
              <a:lnSpc>
                <a:spcPct val="130000"/>
              </a:lnSpc>
            </a:pPr>
            <a:r>
              <a:rPr lang="zh-CN" altLang="en-US" sz="2800" b="1" dirty="0"/>
              <a:t>伴血尿－尿路结石</a:t>
            </a:r>
          </a:p>
          <a:p>
            <a:pPr>
              <a:lnSpc>
                <a:spcPct val="130000"/>
              </a:lnSpc>
            </a:pPr>
            <a:r>
              <a:rPr lang="zh-CN" altLang="en-US" sz="2800" b="1" dirty="0"/>
              <a:t>伴呕吐，停止排便排气－肠梗阻</a:t>
            </a:r>
          </a:p>
          <a:p>
            <a:pPr>
              <a:lnSpc>
                <a:spcPct val="130000"/>
              </a:lnSpc>
            </a:pPr>
            <a:r>
              <a:rPr lang="zh-CN" altLang="en-US" sz="2800" b="1" dirty="0"/>
              <a:t>持续性－炎症或肿瘤</a:t>
            </a:r>
          </a:p>
          <a:p>
            <a:pPr>
              <a:lnSpc>
                <a:spcPct val="130000"/>
              </a:lnSpc>
            </a:pPr>
            <a:r>
              <a:rPr lang="zh-CN" altLang="en-US" sz="2800" b="1" dirty="0"/>
              <a:t>伴黄疸－肝胆疾患及胰头癌</a:t>
            </a:r>
          </a:p>
          <a:p>
            <a:pPr>
              <a:lnSpc>
                <a:spcPct val="130000"/>
              </a:lnSpc>
            </a:pPr>
            <a:r>
              <a:rPr lang="zh-CN" altLang="en-US" sz="2800" b="1" dirty="0"/>
              <a:t>伴休克－急性内出血、胃肠穿孔、宫外</a:t>
            </a:r>
          </a:p>
          <a:p>
            <a:pPr>
              <a:lnSpc>
                <a:spcPct val="130000"/>
              </a:lnSpc>
              <a:buNone/>
            </a:pPr>
            <a:r>
              <a:rPr lang="zh-CN" altLang="en-US" sz="2800" b="1" dirty="0"/>
              <a:t>                   孕破裂、心肌梗死</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30</a:t>
            </a:fld>
            <a:endParaRPr lang="zh-CN" altLang="en-US" dirty="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33400"/>
            <a:ext cx="8229600" cy="951384"/>
          </a:xfrm>
        </p:spPr>
        <p:txBody>
          <a:bodyPr/>
          <a:lstStyle/>
          <a:p>
            <a:pPr algn="ctr" eaLnBrk="1" fontAlgn="auto" hangingPunct="1">
              <a:spcAft>
                <a:spcPts val="0"/>
              </a:spcAft>
              <a:defRPr/>
            </a:pPr>
            <a:r>
              <a:rPr lang="zh-CN" altLang="en-US" dirty="0" smtClean="0">
                <a:solidFill>
                  <a:schemeClr val="tx2">
                    <a:tint val="100000"/>
                    <a:satMod val="250000"/>
                  </a:schemeClr>
                </a:solidFill>
              </a:rPr>
              <a:t>急性腹痛</a:t>
            </a:r>
          </a:p>
        </p:txBody>
      </p:sp>
      <p:sp>
        <p:nvSpPr>
          <p:cNvPr id="32771" name="Rectangle 3"/>
          <p:cNvSpPr>
            <a:spLocks noGrp="1" noChangeArrowheads="1"/>
          </p:cNvSpPr>
          <p:nvPr>
            <p:ph idx="1"/>
          </p:nvPr>
        </p:nvSpPr>
        <p:spPr>
          <a:xfrm>
            <a:off x="2195736" y="1643063"/>
            <a:ext cx="6491064" cy="4651375"/>
          </a:xfrm>
        </p:spPr>
        <p:txBody>
          <a:bodyPr>
            <a:normAutofit fontScale="92500" lnSpcReduction="20000"/>
          </a:bodyPr>
          <a:lstStyle/>
          <a:p>
            <a:pPr lvl="1" eaLnBrk="1" hangingPunct="1">
              <a:lnSpc>
                <a:spcPct val="150000"/>
              </a:lnSpc>
              <a:buFontTx/>
              <a:buNone/>
            </a:pPr>
            <a:r>
              <a:rPr lang="en-US" altLang="zh-CN" sz="3600" dirty="0" smtClean="0"/>
              <a:t>(1)</a:t>
            </a:r>
            <a:r>
              <a:rPr lang="zh-CN" altLang="en-US" sz="3600" dirty="0" smtClean="0"/>
              <a:t>外伤</a:t>
            </a:r>
            <a:endParaRPr lang="en-US" altLang="zh-CN" sz="3600" dirty="0" smtClean="0"/>
          </a:p>
          <a:p>
            <a:pPr lvl="1" eaLnBrk="1" hangingPunct="1">
              <a:lnSpc>
                <a:spcPct val="150000"/>
              </a:lnSpc>
              <a:buFontTx/>
              <a:buNone/>
            </a:pPr>
            <a:r>
              <a:rPr lang="en-US" altLang="zh-CN" sz="3600" dirty="0" smtClean="0"/>
              <a:t>(2)</a:t>
            </a:r>
            <a:r>
              <a:rPr lang="zh-CN" altLang="en-US" sz="3600" dirty="0" smtClean="0"/>
              <a:t>炎症</a:t>
            </a:r>
            <a:endParaRPr lang="en-US" altLang="zh-CN" sz="3600" dirty="0" smtClean="0"/>
          </a:p>
          <a:p>
            <a:pPr lvl="1" eaLnBrk="1" hangingPunct="1">
              <a:lnSpc>
                <a:spcPct val="150000"/>
              </a:lnSpc>
              <a:buFontTx/>
              <a:buNone/>
            </a:pPr>
            <a:r>
              <a:rPr lang="en-US" altLang="zh-CN" sz="3600" dirty="0" smtClean="0"/>
              <a:t>(3)</a:t>
            </a:r>
            <a:r>
              <a:rPr lang="zh-CN" altLang="en-US" sz="3600" dirty="0" smtClean="0"/>
              <a:t>梗阻</a:t>
            </a:r>
          </a:p>
          <a:p>
            <a:pPr lvl="1" eaLnBrk="1" hangingPunct="1">
              <a:lnSpc>
                <a:spcPct val="150000"/>
              </a:lnSpc>
              <a:buFontTx/>
              <a:buNone/>
            </a:pPr>
            <a:r>
              <a:rPr lang="en-US" altLang="zh-CN" sz="3600" dirty="0" smtClean="0"/>
              <a:t>(4)</a:t>
            </a:r>
            <a:r>
              <a:rPr lang="zh-CN" altLang="en-US" sz="3600" dirty="0" smtClean="0"/>
              <a:t>结石</a:t>
            </a:r>
            <a:endParaRPr lang="en-US" altLang="zh-CN" sz="3600" dirty="0" smtClean="0"/>
          </a:p>
          <a:p>
            <a:pPr lvl="1" eaLnBrk="1" hangingPunct="1">
              <a:lnSpc>
                <a:spcPct val="150000"/>
              </a:lnSpc>
              <a:buFontTx/>
              <a:buNone/>
            </a:pPr>
            <a:r>
              <a:rPr lang="en-US" altLang="zh-CN" sz="3600" dirty="0" smtClean="0"/>
              <a:t>(5)</a:t>
            </a:r>
            <a:r>
              <a:rPr lang="zh-CN" altLang="en-US" sz="3600" dirty="0" smtClean="0"/>
              <a:t> 血液循环障碍</a:t>
            </a:r>
          </a:p>
          <a:p>
            <a:pPr lvl="1" eaLnBrk="1" hangingPunct="1">
              <a:lnSpc>
                <a:spcPct val="150000"/>
              </a:lnSpc>
              <a:buFontTx/>
              <a:buNone/>
            </a:pPr>
            <a:r>
              <a:rPr lang="en-US" altLang="zh-CN" sz="3600" dirty="0" smtClean="0"/>
              <a:t>(6)</a:t>
            </a:r>
            <a:r>
              <a:rPr lang="zh-CN" altLang="en-US" sz="3600" dirty="0" smtClean="0"/>
              <a:t>腹腔外器官及全身疾病</a:t>
            </a:r>
          </a:p>
          <a:p>
            <a:pPr eaLnBrk="1" hangingPunct="1"/>
            <a:endParaRPr lang="en-US" altLang="zh-CN"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31</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1038212"/>
          </a:xfrm>
        </p:spPr>
        <p:txBody>
          <a:bodyPr/>
          <a:lstStyle/>
          <a:p>
            <a:pPr algn="ctr">
              <a:defRPr/>
            </a:pPr>
            <a:r>
              <a:rPr lang="zh-CN" altLang="en-US" dirty="0" smtClean="0"/>
              <a:t>急性腹痛的处理</a:t>
            </a:r>
            <a:endParaRPr lang="zh-CN" altLang="en-US" dirty="0"/>
          </a:p>
        </p:txBody>
      </p:sp>
      <p:sp>
        <p:nvSpPr>
          <p:cNvPr id="33795" name="内容占位符 2"/>
          <p:cNvSpPr>
            <a:spLocks noGrp="1"/>
          </p:cNvSpPr>
          <p:nvPr>
            <p:ph idx="1"/>
          </p:nvPr>
        </p:nvSpPr>
        <p:spPr>
          <a:xfrm>
            <a:off x="457200" y="1785938"/>
            <a:ext cx="8229600" cy="4508500"/>
          </a:xfrm>
        </p:spPr>
        <p:txBody>
          <a:bodyPr>
            <a:noAutofit/>
          </a:bodyPr>
          <a:lstStyle/>
          <a:p>
            <a:pPr>
              <a:lnSpc>
                <a:spcPct val="150000"/>
              </a:lnSpc>
            </a:pPr>
            <a:r>
              <a:rPr lang="zh-CN" altLang="en-US" dirty="0" smtClean="0"/>
              <a:t>首先要区分是内科性腹痛还是外科性腹痛？</a:t>
            </a:r>
            <a:endParaRPr lang="en-US" altLang="zh-CN" dirty="0" smtClean="0"/>
          </a:p>
          <a:p>
            <a:pPr>
              <a:lnSpc>
                <a:spcPct val="150000"/>
              </a:lnSpc>
            </a:pPr>
            <a:r>
              <a:rPr lang="zh-CN" altLang="en-US" dirty="0" smtClean="0"/>
              <a:t>做出判断（根据腹痛 的部位、性质、程度、诱发因素、发作时间、体位）</a:t>
            </a:r>
            <a:endParaRPr lang="en-US" altLang="zh-CN" dirty="0" smtClean="0"/>
          </a:p>
          <a:p>
            <a:pPr>
              <a:lnSpc>
                <a:spcPct val="150000"/>
              </a:lnSpc>
            </a:pPr>
            <a:r>
              <a:rPr lang="zh-CN" altLang="en-US" dirty="0" smtClean="0"/>
              <a:t>有无伴随症状（发热、黄疸、呕吐、腹泻、休克、血尿等）</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32</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85728"/>
            <a:ext cx="8229600" cy="928694"/>
          </a:xfrm>
        </p:spPr>
        <p:txBody>
          <a:bodyPr/>
          <a:lstStyle/>
          <a:p>
            <a:pPr eaLnBrk="1" fontAlgn="auto" hangingPunct="1">
              <a:spcAft>
                <a:spcPts val="0"/>
              </a:spcAft>
              <a:defRPr/>
            </a:pPr>
            <a:r>
              <a:rPr lang="zh-CN" altLang="en-US" dirty="0" smtClean="0">
                <a:solidFill>
                  <a:schemeClr val="tx2">
                    <a:tint val="100000"/>
                    <a:satMod val="250000"/>
                  </a:schemeClr>
                </a:solidFill>
                <a:latin typeface="宋体" pitchFamily="2" charset="-122"/>
              </a:rPr>
              <a:t>出现下列情况时</a:t>
            </a:r>
            <a:r>
              <a:rPr lang="en-US" altLang="zh-CN" dirty="0" smtClean="0">
                <a:solidFill>
                  <a:schemeClr val="tx2">
                    <a:tint val="100000"/>
                    <a:satMod val="250000"/>
                  </a:schemeClr>
                </a:solidFill>
                <a:latin typeface="宋体" pitchFamily="2" charset="-122"/>
              </a:rPr>
              <a:t>,</a:t>
            </a:r>
            <a:r>
              <a:rPr lang="zh-CN" altLang="en-US" dirty="0" smtClean="0">
                <a:solidFill>
                  <a:schemeClr val="tx2">
                    <a:tint val="100000"/>
                    <a:satMod val="250000"/>
                  </a:schemeClr>
                </a:solidFill>
                <a:latin typeface="宋体" pitchFamily="2" charset="-122"/>
              </a:rPr>
              <a:t>应尽快就医</a:t>
            </a:r>
            <a:r>
              <a:rPr lang="zh-CN" altLang="en-US" dirty="0" smtClean="0">
                <a:solidFill>
                  <a:schemeClr val="tx2">
                    <a:tint val="100000"/>
                    <a:satMod val="250000"/>
                  </a:schemeClr>
                </a:solidFill>
              </a:rPr>
              <a:t> </a:t>
            </a:r>
          </a:p>
        </p:txBody>
      </p:sp>
      <p:sp>
        <p:nvSpPr>
          <p:cNvPr id="34819" name="Rectangle 3"/>
          <p:cNvSpPr>
            <a:spLocks noGrp="1" noChangeArrowheads="1"/>
          </p:cNvSpPr>
          <p:nvPr>
            <p:ph idx="1"/>
          </p:nvPr>
        </p:nvSpPr>
        <p:spPr>
          <a:xfrm>
            <a:off x="457200" y="1357313"/>
            <a:ext cx="8229600" cy="4937125"/>
          </a:xfrm>
        </p:spPr>
        <p:txBody>
          <a:bodyPr>
            <a:normAutofit fontScale="62500" lnSpcReduction="20000"/>
          </a:bodyPr>
          <a:lstStyle/>
          <a:p>
            <a:pPr eaLnBrk="1" hangingPunct="1">
              <a:lnSpc>
                <a:spcPct val="150000"/>
              </a:lnSpc>
              <a:buFontTx/>
              <a:buNone/>
            </a:pPr>
            <a:r>
              <a:rPr lang="en-US" altLang="zh-CN" sz="3600" dirty="0" smtClean="0"/>
              <a:t>1</a:t>
            </a:r>
            <a:r>
              <a:rPr lang="zh-CN" altLang="en-US" sz="4500" dirty="0" smtClean="0"/>
              <a:t>．疼痛剧烈， 出冷汗或大汗淋漓，或者疼痛到抱住膝盖蹲着难以站立， 或者服用止痛药后未能缓解疼痛 </a:t>
            </a:r>
          </a:p>
          <a:p>
            <a:pPr eaLnBrk="1" hangingPunct="1">
              <a:lnSpc>
                <a:spcPct val="150000"/>
              </a:lnSpc>
              <a:buFontTx/>
              <a:buNone/>
            </a:pPr>
            <a:r>
              <a:rPr lang="en-US" altLang="zh-CN" sz="4500" dirty="0" smtClean="0"/>
              <a:t>2</a:t>
            </a:r>
            <a:r>
              <a:rPr lang="zh-CN" altLang="en-US" sz="4500" dirty="0" smtClean="0"/>
              <a:t>．疼痛剧烈而引起意识模糊、 脸色苍白． 出冷汗， 脉搏缓慢或者畏寒． </a:t>
            </a:r>
          </a:p>
          <a:p>
            <a:pPr eaLnBrk="1" hangingPunct="1">
              <a:lnSpc>
                <a:spcPct val="150000"/>
              </a:lnSpc>
              <a:buFontTx/>
              <a:buNone/>
            </a:pPr>
            <a:r>
              <a:rPr lang="en-US" altLang="zh-CN" sz="4500" dirty="0" smtClean="0"/>
              <a:t>3</a:t>
            </a:r>
            <a:r>
              <a:rPr lang="zh-CN" altLang="en-US" sz="4500" dirty="0" smtClean="0"/>
              <a:t>．腹部肌肉紧张变成一块硬板一样坚硬的板状腹． </a:t>
            </a:r>
          </a:p>
          <a:p>
            <a:pPr eaLnBrk="1" hangingPunct="1">
              <a:lnSpc>
                <a:spcPct val="150000"/>
              </a:lnSpc>
              <a:buFontTx/>
              <a:buNone/>
            </a:pPr>
            <a:r>
              <a:rPr lang="en-US" altLang="zh-CN" sz="4500" dirty="0" smtClean="0"/>
              <a:t>4</a:t>
            </a:r>
            <a:r>
              <a:rPr lang="zh-CN" altLang="en-US" sz="4500" dirty="0" smtClean="0"/>
              <a:t>．反复呕吐以及不能大便．</a:t>
            </a:r>
            <a:endParaRPr lang="en-US" altLang="zh-CN" sz="2800"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33</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85728"/>
            <a:ext cx="8229600" cy="1000132"/>
          </a:xfrm>
        </p:spPr>
        <p:txBody>
          <a:bodyPr/>
          <a:lstStyle/>
          <a:p>
            <a:pPr algn="ctr" eaLnBrk="1" fontAlgn="auto" hangingPunct="1">
              <a:spcAft>
                <a:spcPts val="0"/>
              </a:spcAft>
              <a:defRPr/>
            </a:pPr>
            <a:r>
              <a:rPr lang="zh-CN" altLang="en-US" dirty="0" smtClean="0"/>
              <a:t>慢性腹痛</a:t>
            </a:r>
            <a:endParaRPr lang="zh-CN" altLang="en-US" dirty="0" smtClean="0">
              <a:solidFill>
                <a:schemeClr val="tx2">
                  <a:tint val="100000"/>
                  <a:satMod val="250000"/>
                </a:schemeClr>
              </a:solidFill>
            </a:endParaRPr>
          </a:p>
        </p:txBody>
      </p:sp>
      <p:sp>
        <p:nvSpPr>
          <p:cNvPr id="35843" name="Rectangle 3"/>
          <p:cNvSpPr>
            <a:spLocks noGrp="1" noChangeArrowheads="1"/>
          </p:cNvSpPr>
          <p:nvPr>
            <p:ph idx="1"/>
          </p:nvPr>
        </p:nvSpPr>
        <p:spPr>
          <a:xfrm>
            <a:off x="457200" y="1643063"/>
            <a:ext cx="8229600" cy="4651375"/>
          </a:xfrm>
        </p:spPr>
        <p:txBody>
          <a:bodyPr/>
          <a:lstStyle/>
          <a:p>
            <a:pPr eaLnBrk="1" hangingPunct="1">
              <a:buFontTx/>
              <a:buNone/>
              <a:defRPr/>
            </a:pPr>
            <a:r>
              <a:rPr lang="en-US" altLang="zh-CN" sz="3600" dirty="0" smtClean="0"/>
              <a:t>(1)</a:t>
            </a:r>
            <a:r>
              <a:rPr lang="zh-CN" altLang="en-US" sz="3600" dirty="0" smtClean="0"/>
              <a:t>慢性炎症和溃疡</a:t>
            </a:r>
          </a:p>
          <a:p>
            <a:pPr eaLnBrk="1" hangingPunct="1">
              <a:buFontTx/>
              <a:buNone/>
              <a:defRPr/>
            </a:pPr>
            <a:r>
              <a:rPr lang="en-US" altLang="zh-CN" sz="3600" dirty="0" smtClean="0"/>
              <a:t>(2)</a:t>
            </a:r>
            <a:r>
              <a:rPr lang="zh-CN" altLang="en-US" sz="3600" dirty="0" smtClean="0"/>
              <a:t>肿瘤</a:t>
            </a:r>
          </a:p>
          <a:p>
            <a:pPr eaLnBrk="1" hangingPunct="1">
              <a:buFontTx/>
              <a:buNone/>
              <a:defRPr/>
            </a:pPr>
            <a:r>
              <a:rPr lang="en-US" altLang="zh-CN" sz="3600" dirty="0" smtClean="0"/>
              <a:t>(3)</a:t>
            </a:r>
            <a:r>
              <a:rPr lang="zh-CN" altLang="en-US" sz="3600" dirty="0" smtClean="0"/>
              <a:t>消化道功能紊乱</a:t>
            </a:r>
            <a:endParaRPr lang="en-US" altLang="zh-CN" sz="3600" dirty="0" smtClean="0"/>
          </a:p>
          <a:p>
            <a:pPr eaLnBrk="1" hangingPunct="1">
              <a:buFontTx/>
              <a:buNone/>
              <a:defRPr/>
            </a:pPr>
            <a:r>
              <a:rPr lang="zh-CN" altLang="en-US" sz="3600" dirty="0" smtClean="0"/>
              <a:t> </a:t>
            </a:r>
            <a:r>
              <a:rPr lang="en-US" altLang="zh-CN" sz="3600" dirty="0" smtClean="0"/>
              <a:t>(4)</a:t>
            </a:r>
            <a:r>
              <a:rPr lang="zh-CN" altLang="en-US" sz="3600" dirty="0" smtClean="0"/>
              <a:t>中毒</a:t>
            </a:r>
          </a:p>
          <a:p>
            <a:pPr eaLnBrk="1" hangingPunct="1">
              <a:buFontTx/>
              <a:buNone/>
              <a:defRPr/>
            </a:pPr>
            <a:r>
              <a:rPr lang="en-US" altLang="zh-CN" sz="3600" dirty="0" smtClean="0"/>
              <a:t>(5)</a:t>
            </a:r>
            <a:r>
              <a:rPr lang="zh-CN" altLang="en-US" sz="3600" dirty="0" smtClean="0"/>
              <a:t>其他</a:t>
            </a:r>
            <a:endParaRPr lang="en-US" altLang="zh-CN" sz="3600" dirty="0" smtClean="0"/>
          </a:p>
          <a:p>
            <a:pPr eaLnBrk="1" hangingPunct="1">
              <a:buFont typeface="Wingdings 2" pitchFamily="18" charset="2"/>
              <a:buNone/>
              <a:defRPr/>
            </a:pPr>
            <a:endParaRPr lang="en-US" altLang="zh-CN" dirty="0" smtClean="0"/>
          </a:p>
          <a:p>
            <a:pPr eaLnBrk="1" hangingPunct="1">
              <a:buFontTx/>
              <a:buNone/>
              <a:defRPr/>
            </a:pPr>
            <a:r>
              <a:rPr lang="en-US" altLang="zh-CN" sz="4000" dirty="0" smtClean="0">
                <a:solidFill>
                  <a:schemeClr val="bg1">
                    <a:lumMod val="85000"/>
                    <a:lumOff val="15000"/>
                  </a:schemeClr>
                </a:solidFill>
                <a:latin typeface="华文琥珀" pitchFamily="2" charset="-122"/>
                <a:ea typeface="华文琥珀" pitchFamily="2" charset="-122"/>
              </a:rPr>
              <a:t>                </a:t>
            </a:r>
            <a:r>
              <a:rPr lang="zh-CN" altLang="en-US" sz="4000" dirty="0" smtClean="0">
                <a:solidFill>
                  <a:schemeClr val="accent2">
                    <a:lumMod val="75000"/>
                  </a:schemeClr>
                </a:solidFill>
                <a:latin typeface="华文琥珀" pitchFamily="2" charset="-122"/>
                <a:ea typeface="华文琥珀" pitchFamily="2" charset="-122"/>
              </a:rPr>
              <a:t>慢性腹痛不可大意！</a:t>
            </a:r>
          </a:p>
          <a:p>
            <a:pPr lvl="1" eaLnBrk="1" hangingPunct="1">
              <a:buFontTx/>
              <a:buNone/>
              <a:defRPr/>
            </a:pPr>
            <a:endParaRPr lang="zh-CN" altLang="en-US" dirty="0" smtClean="0"/>
          </a:p>
          <a:p>
            <a:pPr lvl="1" eaLnBrk="1" hangingPunct="1">
              <a:buFontTx/>
              <a:buNone/>
              <a:defRPr/>
            </a:pPr>
            <a:endParaRPr lang="zh-CN" altLang="en-US" dirty="0" smtClean="0"/>
          </a:p>
          <a:p>
            <a:pPr lvl="1" eaLnBrk="1" hangingPunct="1">
              <a:buFontTx/>
              <a:buNone/>
              <a:defRPr/>
            </a:pPr>
            <a:endParaRPr lang="en-US" altLang="zh-CN"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34</a:t>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66561"/>
          <p:cNvSpPr>
            <a:spLocks noGrp="1"/>
          </p:cNvSpPr>
          <p:nvPr>
            <p:ph type="title"/>
          </p:nvPr>
        </p:nvSpPr>
        <p:spPr/>
        <p:txBody>
          <a:bodyPr anchor="ctr"/>
          <a:lstStyle/>
          <a:p>
            <a:endParaRPr dirty="0"/>
          </a:p>
        </p:txBody>
      </p:sp>
      <p:sp>
        <p:nvSpPr>
          <p:cNvPr id="66563" name="文本占位符 66562"/>
          <p:cNvSpPr>
            <a:spLocks noGrp="1"/>
          </p:cNvSpPr>
          <p:nvPr>
            <p:ph idx="1"/>
          </p:nvPr>
        </p:nvSpPr>
        <p:spPr/>
        <p:txBody>
          <a:bodyPr/>
          <a:lstStyle/>
          <a:p>
            <a:endParaRPr dirty="0"/>
          </a:p>
        </p:txBody>
      </p:sp>
      <p:pic>
        <p:nvPicPr>
          <p:cNvPr id="66564" name="图片 66563" descr="消化"/>
          <p:cNvPicPr>
            <a:picLocks noChangeAspect="1"/>
          </p:cNvPicPr>
          <p:nvPr/>
        </p:nvPicPr>
        <p:blipFill>
          <a:blip r:embed="rId2" cstate="print"/>
          <a:srcRect t="4445" b="3334"/>
          <a:stretch>
            <a:fillRect/>
          </a:stretch>
        </p:blipFill>
        <p:spPr>
          <a:xfrm>
            <a:off x="0" y="0"/>
            <a:ext cx="9144000" cy="6858000"/>
          </a:xfrm>
          <a:prstGeom prst="rect">
            <a:avLst/>
          </a:prstGeom>
          <a:noFill/>
          <a:ln w="9525">
            <a:noFill/>
          </a:ln>
        </p:spPr>
      </p:pic>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35</a:t>
            </a:fld>
            <a:endParaRPr lang="zh-CN" altLang="en-US" dirty="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文本占位符 67585"/>
          <p:cNvSpPr>
            <a:spLocks noGrp="1"/>
          </p:cNvSpPr>
          <p:nvPr>
            <p:ph type="body" sz="half" idx="1"/>
          </p:nvPr>
        </p:nvSpPr>
        <p:spPr>
          <a:xfrm>
            <a:off x="900113" y="908050"/>
            <a:ext cx="3810000" cy="3649663"/>
          </a:xfrm>
        </p:spPr>
        <p:txBody>
          <a:bodyPr>
            <a:normAutofit fontScale="92500" lnSpcReduction="10000"/>
          </a:bodyPr>
          <a:lstStyle/>
          <a:p>
            <a:pPr>
              <a:buNone/>
            </a:pPr>
            <a:r>
              <a:rPr lang="en-US" altLang="zh-CN" sz="2800" b="1" dirty="0"/>
              <a:t>1</a:t>
            </a:r>
            <a:r>
              <a:rPr lang="zh-CN" altLang="en-US" sz="2800" b="1" dirty="0"/>
              <a:t>、胃</a:t>
            </a:r>
          </a:p>
          <a:p>
            <a:pPr>
              <a:buNone/>
            </a:pPr>
            <a:r>
              <a:rPr lang="en-US" altLang="zh-CN" sz="2800" b="1" dirty="0"/>
              <a:t>2</a:t>
            </a:r>
            <a:r>
              <a:rPr lang="zh-CN" altLang="en-US" sz="2800" b="1" dirty="0"/>
              <a:t>、胆囊</a:t>
            </a:r>
          </a:p>
          <a:p>
            <a:pPr>
              <a:buNone/>
            </a:pPr>
            <a:r>
              <a:rPr lang="en-US" altLang="zh-CN" sz="2800" b="1" dirty="0"/>
              <a:t>3</a:t>
            </a:r>
            <a:r>
              <a:rPr lang="zh-CN" altLang="en-US" sz="2800" b="1" dirty="0"/>
              <a:t>、胰腺</a:t>
            </a:r>
          </a:p>
          <a:p>
            <a:pPr>
              <a:buNone/>
            </a:pPr>
            <a:r>
              <a:rPr lang="en-US" altLang="zh-CN" sz="2800" b="1" dirty="0"/>
              <a:t>4</a:t>
            </a:r>
            <a:r>
              <a:rPr lang="zh-CN" altLang="en-US" sz="2800" b="1" dirty="0"/>
              <a:t>、肝</a:t>
            </a:r>
          </a:p>
          <a:p>
            <a:pPr>
              <a:buNone/>
            </a:pPr>
            <a:r>
              <a:rPr lang="en-US" altLang="zh-CN" sz="2800" b="1" dirty="0"/>
              <a:t>5</a:t>
            </a:r>
            <a:r>
              <a:rPr lang="zh-CN" altLang="en-US" sz="2800" b="1" dirty="0"/>
              <a:t>、阑尾</a:t>
            </a:r>
          </a:p>
          <a:p>
            <a:pPr>
              <a:buNone/>
            </a:pPr>
            <a:r>
              <a:rPr lang="en-US" altLang="zh-CN" sz="2800" b="1" dirty="0"/>
              <a:t>6</a:t>
            </a:r>
            <a:r>
              <a:rPr lang="zh-CN" altLang="en-US" sz="2800" b="1" dirty="0"/>
              <a:t>、结肠</a:t>
            </a:r>
          </a:p>
          <a:p>
            <a:pPr>
              <a:buNone/>
            </a:pPr>
            <a:r>
              <a:rPr lang="en-US" altLang="zh-CN" sz="2800" b="1" dirty="0"/>
              <a:t>7</a:t>
            </a:r>
            <a:r>
              <a:rPr lang="zh-CN" altLang="en-US" sz="2800" b="1" dirty="0"/>
              <a:t>、膀胱</a:t>
            </a:r>
          </a:p>
          <a:p>
            <a:pPr>
              <a:buNone/>
            </a:pPr>
            <a:r>
              <a:rPr lang="en-US" altLang="zh-CN" sz="2800" b="1" dirty="0"/>
              <a:t>8</a:t>
            </a:r>
            <a:r>
              <a:rPr lang="zh-CN" altLang="en-US" sz="2800" b="1" dirty="0"/>
              <a:t>、小肠</a:t>
            </a:r>
            <a:endParaRPr lang="zh-CN" altLang="en-US" sz="2800" dirty="0"/>
          </a:p>
        </p:txBody>
      </p:sp>
      <p:pic>
        <p:nvPicPr>
          <p:cNvPr id="67587" name="联机映像占位符 67586" descr="3-5-6"/>
          <p:cNvPicPr>
            <a:picLocks noGrp="1" noChangeAspect="1"/>
          </p:cNvPicPr>
          <p:nvPr>
            <p:ph type="clipArt" sz="half" idx="2"/>
          </p:nvPr>
        </p:nvPicPr>
        <p:blipFill>
          <a:blip r:embed="rId2" cstate="print"/>
          <a:srcRect t="6316" r="7779" b="3159"/>
          <a:stretch>
            <a:fillRect/>
          </a:stretch>
        </p:blipFill>
        <p:spPr>
          <a:xfrm>
            <a:off x="3708400" y="76200"/>
            <a:ext cx="5078413" cy="6781800"/>
          </a:xfrm>
        </p:spPr>
      </p:pic>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36</a:t>
            </a:fld>
            <a:endParaRPr lang="zh-CN" altLang="en-US" dirty="0">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74753"/>
          <p:cNvSpPr>
            <a:spLocks noGrp="1"/>
          </p:cNvSpPr>
          <p:nvPr>
            <p:ph type="title"/>
          </p:nvPr>
        </p:nvSpPr>
        <p:spPr>
          <a:xfrm>
            <a:off x="1691680" y="404664"/>
            <a:ext cx="6552728" cy="864096"/>
          </a:xfrm>
        </p:spPr>
        <p:txBody>
          <a:bodyPr anchor="ctr">
            <a:normAutofit/>
          </a:bodyPr>
          <a:lstStyle/>
          <a:p>
            <a:r>
              <a:rPr lang="en-US" altLang="zh-CN" sz="3600" b="1" dirty="0" smtClean="0">
                <a:solidFill>
                  <a:srgbClr val="FF0000"/>
                </a:solidFill>
              </a:rPr>
              <a:t>           </a:t>
            </a:r>
            <a:r>
              <a:rPr lang="zh-CN" altLang="en-US" sz="3600" b="1" dirty="0" smtClean="0">
                <a:solidFill>
                  <a:srgbClr val="FF0000"/>
                </a:solidFill>
              </a:rPr>
              <a:t>（九）</a:t>
            </a:r>
            <a:r>
              <a:rPr lang="zh-CN" altLang="en-US" sz="3600" b="1" dirty="0">
                <a:solidFill>
                  <a:srgbClr val="FF0000"/>
                </a:solidFill>
              </a:rPr>
              <a:t>腹泻</a:t>
            </a:r>
          </a:p>
        </p:txBody>
      </p:sp>
      <p:sp>
        <p:nvSpPr>
          <p:cNvPr id="74755" name="文本占位符 74754"/>
          <p:cNvSpPr>
            <a:spLocks noGrp="1"/>
          </p:cNvSpPr>
          <p:nvPr>
            <p:ph idx="1"/>
          </p:nvPr>
        </p:nvSpPr>
        <p:spPr>
          <a:xfrm>
            <a:off x="827088" y="1341438"/>
            <a:ext cx="7772400" cy="4114800"/>
          </a:xfrm>
        </p:spPr>
        <p:txBody>
          <a:bodyPr>
            <a:normAutofit fontScale="92500" lnSpcReduction="20000"/>
          </a:bodyPr>
          <a:lstStyle/>
          <a:p>
            <a:r>
              <a:rPr lang="zh-CN" altLang="en-US" sz="2800" b="1" dirty="0"/>
              <a:t>腹泻是指排便次数增多，粪便稀薄。</a:t>
            </a:r>
          </a:p>
          <a:p>
            <a:r>
              <a:rPr lang="zh-CN" altLang="en-US" sz="2800" b="1" dirty="0"/>
              <a:t>原因：</a:t>
            </a:r>
          </a:p>
          <a:p>
            <a:pPr>
              <a:buNone/>
            </a:pPr>
            <a:r>
              <a:rPr lang="zh-CN" altLang="en-US" sz="2800" b="1" dirty="0"/>
              <a:t>      受凉、暴饮暴食、油腻、过敏、食物中毒</a:t>
            </a:r>
          </a:p>
          <a:p>
            <a:pPr>
              <a:buNone/>
            </a:pPr>
            <a:r>
              <a:rPr lang="zh-CN" altLang="en-US" sz="2800" b="1" dirty="0"/>
              <a:t> 病毒或细菌感染。</a:t>
            </a:r>
          </a:p>
          <a:p>
            <a:r>
              <a:rPr lang="zh-CN" altLang="en-US" sz="2800" b="1" dirty="0"/>
              <a:t>伴随症状：</a:t>
            </a:r>
          </a:p>
          <a:p>
            <a:pPr>
              <a:buNone/>
            </a:pPr>
            <a:r>
              <a:rPr lang="zh-CN" altLang="en-US" sz="2800" b="1" dirty="0"/>
              <a:t>    呕吐、腹痛、水样便、脓血便、里急后重感。</a:t>
            </a:r>
          </a:p>
          <a:p>
            <a:r>
              <a:rPr lang="zh-CN" altLang="en-US" sz="2800" b="1" dirty="0"/>
              <a:t>处理：</a:t>
            </a:r>
          </a:p>
          <a:p>
            <a:pPr>
              <a:buNone/>
            </a:pPr>
            <a:r>
              <a:rPr lang="zh-CN" altLang="en-US" sz="2800" b="1" dirty="0"/>
              <a:t>    轻者进流食，口服补液，服药；重者送医院。</a:t>
            </a:r>
          </a:p>
          <a:p>
            <a:pPr>
              <a:buNone/>
            </a:pPr>
            <a:r>
              <a:rPr lang="zh-CN" altLang="en-US" sz="2800" b="1" dirty="0"/>
              <a:t>    </a:t>
            </a:r>
          </a:p>
          <a:p>
            <a:pPr>
              <a:buNone/>
            </a:pPr>
            <a:r>
              <a:rPr lang="zh-CN" altLang="en-US" sz="2800" b="1" dirty="0"/>
              <a:t>                </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37</a:t>
            </a:fld>
            <a:endParaRPr lang="zh-CN" altLang="en-US" dirty="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229600" cy="966774"/>
          </a:xfrm>
        </p:spPr>
        <p:txBody>
          <a:bodyPr/>
          <a:lstStyle/>
          <a:p>
            <a:pPr algn="ctr" eaLnBrk="1" fontAlgn="auto" hangingPunct="1">
              <a:spcAft>
                <a:spcPts val="0"/>
              </a:spcAft>
              <a:defRPr/>
            </a:pPr>
            <a:r>
              <a:rPr lang="zh-CN" altLang="en-US" dirty="0" smtClean="0">
                <a:solidFill>
                  <a:schemeClr val="tx2">
                    <a:tint val="100000"/>
                    <a:satMod val="250000"/>
                  </a:schemeClr>
                </a:solidFill>
              </a:rPr>
              <a:t>急性腹泻</a:t>
            </a:r>
          </a:p>
        </p:txBody>
      </p:sp>
      <p:sp>
        <p:nvSpPr>
          <p:cNvPr id="37891" name="Rectangle 3"/>
          <p:cNvSpPr>
            <a:spLocks noGrp="1" noChangeArrowheads="1"/>
          </p:cNvSpPr>
          <p:nvPr>
            <p:ph idx="1"/>
          </p:nvPr>
        </p:nvSpPr>
        <p:spPr>
          <a:xfrm>
            <a:off x="457200" y="1571625"/>
            <a:ext cx="8229600" cy="4722813"/>
          </a:xfrm>
        </p:spPr>
        <p:txBody>
          <a:bodyPr/>
          <a:lstStyle/>
          <a:p>
            <a:pPr lvl="3" eaLnBrk="1" hangingPunct="1">
              <a:buFontTx/>
              <a:buNone/>
            </a:pPr>
            <a:r>
              <a:rPr lang="zh-CN" altLang="en-US" sz="4000" smtClean="0"/>
              <a:t>急性腹泻病程在</a:t>
            </a:r>
            <a:r>
              <a:rPr lang="en-US" altLang="zh-CN" sz="4000" smtClean="0"/>
              <a:t>2</a:t>
            </a:r>
            <a:r>
              <a:rPr lang="zh-CN" altLang="en-US" sz="4000" smtClean="0"/>
              <a:t>～</a:t>
            </a:r>
            <a:r>
              <a:rPr lang="en-US" altLang="zh-CN" sz="4000" smtClean="0"/>
              <a:t>3</a:t>
            </a:r>
            <a:r>
              <a:rPr lang="zh-CN" altLang="en-US" sz="4000" smtClean="0"/>
              <a:t>周之内 </a:t>
            </a:r>
          </a:p>
          <a:p>
            <a:pPr lvl="2" eaLnBrk="1" hangingPunct="1">
              <a:buFontTx/>
              <a:buNone/>
            </a:pPr>
            <a:r>
              <a:rPr lang="en-US" altLang="zh-CN" sz="4000" smtClean="0"/>
              <a:t>(1)</a:t>
            </a:r>
            <a:r>
              <a:rPr lang="zh-CN" altLang="en-US" sz="4000" smtClean="0"/>
              <a:t>食物中毒</a:t>
            </a:r>
          </a:p>
          <a:p>
            <a:pPr lvl="2" eaLnBrk="1" hangingPunct="1">
              <a:buFontTx/>
              <a:buNone/>
            </a:pPr>
            <a:r>
              <a:rPr lang="en-US" altLang="zh-CN" sz="4000" smtClean="0"/>
              <a:t>(2)</a:t>
            </a:r>
            <a:r>
              <a:rPr lang="zh-CN" altLang="en-US" sz="4000" smtClean="0"/>
              <a:t>急性传染病</a:t>
            </a:r>
          </a:p>
          <a:p>
            <a:pPr lvl="2" eaLnBrk="1" hangingPunct="1">
              <a:buFontTx/>
              <a:buNone/>
            </a:pPr>
            <a:r>
              <a:rPr lang="en-US" altLang="zh-CN" sz="4000" smtClean="0"/>
              <a:t>(3)</a:t>
            </a:r>
            <a:r>
              <a:rPr lang="zh-CN" altLang="en-US" sz="4000" smtClean="0"/>
              <a:t>肠变态反应性病变</a:t>
            </a:r>
          </a:p>
          <a:p>
            <a:pPr lvl="2" eaLnBrk="1" hangingPunct="1">
              <a:buFontTx/>
              <a:buNone/>
            </a:pPr>
            <a:r>
              <a:rPr lang="en-US" altLang="zh-CN" sz="4000" smtClean="0"/>
              <a:t>(4)</a:t>
            </a:r>
            <a:r>
              <a:rPr lang="zh-CN" altLang="en-US" sz="4000" smtClean="0"/>
              <a:t>药物与化学毒物</a:t>
            </a:r>
          </a:p>
          <a:p>
            <a:pPr lvl="2" eaLnBrk="1" hangingPunct="1">
              <a:buFontTx/>
              <a:buNone/>
            </a:pPr>
            <a:r>
              <a:rPr lang="en-US" altLang="zh-CN" sz="4000" smtClean="0"/>
              <a:t>(5)</a:t>
            </a:r>
            <a:r>
              <a:rPr lang="zh-CN" altLang="en-US" sz="4000" smtClean="0"/>
              <a:t>饮食不当</a:t>
            </a:r>
          </a:p>
          <a:p>
            <a:pPr lvl="1" eaLnBrk="1" hangingPunct="1">
              <a:buFontTx/>
              <a:buNone/>
            </a:pPr>
            <a:endParaRPr lang="zh-CN" altLang="en-US" sz="3200" smtClean="0"/>
          </a:p>
          <a:p>
            <a:pPr lvl="1" eaLnBrk="1" hangingPunct="1">
              <a:buFontTx/>
              <a:buNone/>
            </a:pPr>
            <a:endParaRPr lang="zh-CN" altLang="en-US" sz="3200" smtClean="0"/>
          </a:p>
          <a:p>
            <a:pPr lvl="1" eaLnBrk="1" hangingPunct="1">
              <a:buFontTx/>
              <a:buNone/>
            </a:pPr>
            <a:endParaRPr lang="en-US" altLang="zh-CN"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38</a:t>
            </a:fld>
            <a:endParaRPr lang="zh-CN" altLang="en-US" dirty="0">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57166"/>
            <a:ext cx="8229600" cy="928694"/>
          </a:xfrm>
        </p:spPr>
        <p:txBody>
          <a:bodyPr/>
          <a:lstStyle/>
          <a:p>
            <a:pPr eaLnBrk="1" fontAlgn="auto" hangingPunct="1">
              <a:spcAft>
                <a:spcPts val="0"/>
              </a:spcAft>
              <a:defRPr/>
            </a:pPr>
            <a:r>
              <a:rPr lang="en-US" altLang="zh-CN" dirty="0" smtClean="0">
                <a:solidFill>
                  <a:schemeClr val="tx2">
                    <a:tint val="100000"/>
                    <a:satMod val="250000"/>
                  </a:schemeClr>
                </a:solidFill>
              </a:rPr>
              <a:t>                       </a:t>
            </a:r>
            <a:r>
              <a:rPr lang="zh-CN" altLang="en-US" dirty="0" smtClean="0">
                <a:solidFill>
                  <a:schemeClr val="tx2">
                    <a:tint val="100000"/>
                    <a:satMod val="250000"/>
                  </a:schemeClr>
                </a:solidFill>
              </a:rPr>
              <a:t>慢性腹泻</a:t>
            </a:r>
          </a:p>
        </p:txBody>
      </p:sp>
      <p:sp>
        <p:nvSpPr>
          <p:cNvPr id="38915" name="Rectangle 3"/>
          <p:cNvSpPr>
            <a:spLocks noGrp="1" noChangeArrowheads="1"/>
          </p:cNvSpPr>
          <p:nvPr>
            <p:ph idx="1"/>
          </p:nvPr>
        </p:nvSpPr>
        <p:spPr>
          <a:xfrm>
            <a:off x="214313" y="1500188"/>
            <a:ext cx="8616950" cy="4881562"/>
          </a:xfrm>
        </p:spPr>
        <p:txBody>
          <a:bodyPr/>
          <a:lstStyle/>
          <a:p>
            <a:pPr lvl="2" eaLnBrk="1" hangingPunct="1">
              <a:buFont typeface="Wingdings 2" pitchFamily="18" charset="2"/>
              <a:buNone/>
            </a:pPr>
            <a:r>
              <a:rPr lang="zh-CN" altLang="en-US" sz="3600" smtClean="0"/>
              <a:t>慢性腹泻病程在两个月以上或间歇期在</a:t>
            </a:r>
            <a:r>
              <a:rPr lang="en-US" altLang="zh-CN" sz="3600" smtClean="0"/>
              <a:t>2</a:t>
            </a:r>
            <a:r>
              <a:rPr lang="zh-CN" altLang="en-US" sz="3600" smtClean="0"/>
              <a:t>～</a:t>
            </a:r>
            <a:r>
              <a:rPr lang="en-US" altLang="zh-CN" sz="3600" smtClean="0"/>
              <a:t>4</a:t>
            </a:r>
            <a:r>
              <a:rPr lang="zh-CN" altLang="en-US" sz="3600" smtClean="0"/>
              <a:t>周内的复发性腹泻。</a:t>
            </a:r>
          </a:p>
          <a:p>
            <a:pPr lvl="2" eaLnBrk="1" hangingPunct="1">
              <a:buFontTx/>
              <a:buNone/>
            </a:pPr>
            <a:r>
              <a:rPr lang="en-US" altLang="zh-CN" sz="3600" smtClean="0"/>
              <a:t>(1)</a:t>
            </a:r>
            <a:r>
              <a:rPr lang="zh-CN" altLang="en-US" sz="3600" smtClean="0"/>
              <a:t>肠道感染性疾病</a:t>
            </a:r>
          </a:p>
          <a:p>
            <a:pPr lvl="2" eaLnBrk="1" hangingPunct="1">
              <a:buFontTx/>
              <a:buNone/>
            </a:pPr>
            <a:r>
              <a:rPr lang="en-US" altLang="zh-CN" sz="3600" smtClean="0"/>
              <a:t>(2)</a:t>
            </a:r>
            <a:r>
              <a:rPr lang="zh-CN" altLang="en-US" sz="3600" smtClean="0"/>
              <a:t>肠道非特异性炎症</a:t>
            </a:r>
          </a:p>
          <a:p>
            <a:pPr lvl="2" eaLnBrk="1" hangingPunct="1">
              <a:buFontTx/>
              <a:buNone/>
            </a:pPr>
            <a:r>
              <a:rPr lang="en-US" altLang="zh-CN" sz="3600" smtClean="0"/>
              <a:t>(3)</a:t>
            </a:r>
            <a:r>
              <a:rPr lang="zh-CN" altLang="en-US" sz="3600" smtClean="0"/>
              <a:t>胃部疾病</a:t>
            </a:r>
          </a:p>
          <a:p>
            <a:pPr lvl="2" eaLnBrk="1" hangingPunct="1">
              <a:buFontTx/>
              <a:buNone/>
            </a:pPr>
            <a:r>
              <a:rPr lang="en-US" altLang="zh-CN" sz="3600" smtClean="0"/>
              <a:t>(4)</a:t>
            </a:r>
            <a:r>
              <a:rPr lang="zh-CN" altLang="en-US" sz="3600" smtClean="0"/>
              <a:t>胰腺与肝胆疾病</a:t>
            </a:r>
          </a:p>
          <a:p>
            <a:pPr lvl="2" eaLnBrk="1" hangingPunct="1">
              <a:buFontTx/>
              <a:buNone/>
            </a:pPr>
            <a:r>
              <a:rPr lang="en-US" altLang="zh-CN" sz="3600" smtClean="0"/>
              <a:t>(5)</a:t>
            </a:r>
            <a:r>
              <a:rPr lang="zh-CN" altLang="en-US" sz="3600" smtClean="0"/>
              <a:t>其他  如甲亢、结肠过敏、消化不良</a:t>
            </a:r>
          </a:p>
          <a:p>
            <a:pPr lvl="1" eaLnBrk="1" hangingPunct="1">
              <a:buFontTx/>
              <a:buNone/>
            </a:pPr>
            <a:endParaRPr lang="zh-CN" altLang="en-US" sz="3200" smtClean="0"/>
          </a:p>
          <a:p>
            <a:pPr lvl="1" eaLnBrk="1" hangingPunct="1">
              <a:buFontTx/>
              <a:buNone/>
            </a:pPr>
            <a:endParaRPr lang="zh-CN" altLang="en-US" smtClean="0"/>
          </a:p>
          <a:p>
            <a:pPr lvl="1" eaLnBrk="1" hangingPunct="1">
              <a:buFontTx/>
              <a:buNone/>
            </a:pPr>
            <a:endParaRPr lang="en-US" altLang="zh-CN"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39</a:t>
            </a:fld>
            <a:endParaRPr lang="zh-CN" altLang="en-US" dirty="0">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488" y="714356"/>
            <a:ext cx="3500462" cy="1143000"/>
          </a:xfrm>
        </p:spPr>
        <p:txBody>
          <a:bodyPr/>
          <a:lstStyle/>
          <a:p>
            <a:r>
              <a:rPr lang="zh-CN" altLang="en-US" sz="4400" b="1" dirty="0" smtClean="0">
                <a:solidFill>
                  <a:srgbClr val="FF0000"/>
                </a:solidFill>
              </a:rPr>
              <a:t>（一）发热</a:t>
            </a:r>
            <a:endParaRPr lang="zh-CN" altLang="en-US" dirty="0"/>
          </a:p>
        </p:txBody>
      </p:sp>
      <p:sp>
        <p:nvSpPr>
          <p:cNvPr id="3" name="内容占位符 2"/>
          <p:cNvSpPr>
            <a:spLocks noGrp="1"/>
          </p:cNvSpPr>
          <p:nvPr>
            <p:ph idx="1"/>
          </p:nvPr>
        </p:nvSpPr>
        <p:spPr>
          <a:xfrm>
            <a:off x="1357290" y="2357430"/>
            <a:ext cx="7498080" cy="3552836"/>
          </a:xfrm>
        </p:spPr>
        <p:txBody>
          <a:bodyPr/>
          <a:lstStyle/>
          <a:p>
            <a:pPr>
              <a:lnSpc>
                <a:spcPct val="90000"/>
              </a:lnSpc>
            </a:pPr>
            <a:r>
              <a:rPr lang="zh-CN" altLang="en-US" b="1" dirty="0" smtClean="0"/>
              <a:t>正常体温：</a:t>
            </a:r>
          </a:p>
          <a:p>
            <a:pPr>
              <a:lnSpc>
                <a:spcPct val="90000"/>
              </a:lnSpc>
              <a:buNone/>
            </a:pPr>
            <a:r>
              <a:rPr lang="zh-CN" altLang="en-US" b="1" dirty="0" smtClean="0"/>
              <a:t>                  口腔  </a:t>
            </a:r>
            <a:r>
              <a:rPr lang="zh-CN" altLang="zh-CN" b="1" dirty="0" smtClean="0"/>
              <a:t>36.3～37.2</a:t>
            </a:r>
            <a:r>
              <a:rPr lang="zh-CN" altLang="zh-CN" b="1" baseline="30000" dirty="0" smtClean="0"/>
              <a:t>。</a:t>
            </a:r>
            <a:r>
              <a:rPr lang="en-US" altLang="zh-CN" b="1" dirty="0" smtClean="0"/>
              <a:t>C</a:t>
            </a:r>
          </a:p>
          <a:p>
            <a:pPr>
              <a:lnSpc>
                <a:spcPct val="90000"/>
              </a:lnSpc>
              <a:buNone/>
            </a:pPr>
            <a:r>
              <a:rPr lang="en-US" altLang="zh-CN" b="1" dirty="0" smtClean="0"/>
              <a:t>                  </a:t>
            </a:r>
            <a:r>
              <a:rPr lang="zh-CN" altLang="en-US" b="1" dirty="0" smtClean="0"/>
              <a:t>直肠  </a:t>
            </a:r>
            <a:r>
              <a:rPr lang="zh-CN" altLang="zh-CN" b="1" dirty="0" smtClean="0"/>
              <a:t>36.5～37.7</a:t>
            </a:r>
            <a:r>
              <a:rPr lang="zh-CN" altLang="zh-CN" b="1" baseline="30000" dirty="0" smtClean="0"/>
              <a:t>。</a:t>
            </a:r>
            <a:r>
              <a:rPr lang="en-US" altLang="zh-CN" b="1" dirty="0" smtClean="0"/>
              <a:t>C</a:t>
            </a:r>
          </a:p>
          <a:p>
            <a:pPr>
              <a:lnSpc>
                <a:spcPct val="90000"/>
              </a:lnSpc>
              <a:buNone/>
            </a:pPr>
            <a:r>
              <a:rPr lang="en-US" altLang="zh-CN" b="1" dirty="0" smtClean="0"/>
              <a:t>                  </a:t>
            </a:r>
            <a:r>
              <a:rPr lang="zh-CN" altLang="en-US" b="1" dirty="0" smtClean="0"/>
              <a:t>腋窝下</a:t>
            </a:r>
            <a:r>
              <a:rPr lang="en-US" altLang="zh-CN" b="1" dirty="0" smtClean="0"/>
              <a:t>36</a:t>
            </a:r>
            <a:r>
              <a:rPr lang="zh-CN" altLang="en-US" b="1" dirty="0" smtClean="0"/>
              <a:t>～</a:t>
            </a:r>
            <a:r>
              <a:rPr lang="en-US" altLang="zh-CN" b="1" dirty="0" smtClean="0"/>
              <a:t>37</a:t>
            </a:r>
            <a:r>
              <a:rPr lang="zh-CN" altLang="en-US" b="1" baseline="30000" dirty="0" smtClean="0"/>
              <a:t>。</a:t>
            </a:r>
            <a:r>
              <a:rPr lang="en-US" altLang="zh-CN" b="1" dirty="0" smtClean="0"/>
              <a:t>C</a:t>
            </a:r>
          </a:p>
          <a:p>
            <a:pPr>
              <a:lnSpc>
                <a:spcPct val="90000"/>
              </a:lnSpc>
            </a:pPr>
            <a:endParaRPr lang="en-US" altLang="zh-CN" b="1" dirty="0" smtClean="0"/>
          </a:p>
          <a:p>
            <a:pPr>
              <a:lnSpc>
                <a:spcPct val="90000"/>
              </a:lnSpc>
            </a:pPr>
            <a:r>
              <a:rPr lang="zh-CN" altLang="en-US" b="1" dirty="0" smtClean="0"/>
              <a:t>发热：口腔温度大于</a:t>
            </a:r>
            <a:r>
              <a:rPr lang="en-US" altLang="zh-CN" b="1" dirty="0" smtClean="0"/>
              <a:t>37.3</a:t>
            </a:r>
            <a:r>
              <a:rPr lang="zh-CN" altLang="en-US" b="1" baseline="30000" dirty="0" smtClean="0"/>
              <a:t>。</a:t>
            </a:r>
            <a:r>
              <a:rPr lang="en-US" altLang="zh-CN" b="1" dirty="0" smtClean="0"/>
              <a:t>C</a:t>
            </a:r>
          </a:p>
          <a:p>
            <a:pPr>
              <a:buNone/>
            </a:pPr>
            <a:endParaRPr lang="zh-CN" altLang="en-US"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a:t>
            </a:fld>
            <a:endParaRPr lang="zh-CN" altLang="en-US" dirty="0">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21857"/>
          <p:cNvSpPr>
            <a:spLocks noGrp="1"/>
          </p:cNvSpPr>
          <p:nvPr>
            <p:ph type="title"/>
          </p:nvPr>
        </p:nvSpPr>
        <p:spPr>
          <a:xfrm>
            <a:off x="755650" y="404813"/>
            <a:ext cx="7772400" cy="1412875"/>
          </a:xfrm>
        </p:spPr>
        <p:txBody>
          <a:bodyPr anchor="ctr"/>
          <a:lstStyle/>
          <a:p>
            <a:r>
              <a:rPr lang="en-US" altLang="zh-CN" sz="3600" b="1" dirty="0">
                <a:solidFill>
                  <a:srgbClr val="FF0000"/>
                </a:solidFill>
              </a:rPr>
              <a:t>                 </a:t>
            </a:r>
            <a:r>
              <a:rPr lang="zh-CN" altLang="en-US" sz="3600" b="1" dirty="0" smtClean="0">
                <a:solidFill>
                  <a:srgbClr val="FF0000"/>
                </a:solidFill>
              </a:rPr>
              <a:t>（十）</a:t>
            </a:r>
            <a:r>
              <a:rPr lang="zh-CN" altLang="en-US" sz="3600" b="1" dirty="0">
                <a:solidFill>
                  <a:srgbClr val="FF0000"/>
                </a:solidFill>
              </a:rPr>
              <a:t>便秘</a:t>
            </a:r>
            <a:endParaRPr lang="zh-CN" altLang="en-US" sz="3600" dirty="0">
              <a:solidFill>
                <a:srgbClr val="FF0000"/>
              </a:solidFill>
            </a:endParaRPr>
          </a:p>
        </p:txBody>
      </p:sp>
      <p:sp>
        <p:nvSpPr>
          <p:cNvPr id="121859" name="文本占位符 121858"/>
          <p:cNvSpPr>
            <a:spLocks noGrp="1"/>
          </p:cNvSpPr>
          <p:nvPr>
            <p:ph idx="1"/>
          </p:nvPr>
        </p:nvSpPr>
        <p:spPr>
          <a:xfrm>
            <a:off x="900113" y="1844675"/>
            <a:ext cx="7772400" cy="4114800"/>
          </a:xfrm>
        </p:spPr>
        <p:txBody>
          <a:bodyPr>
            <a:normAutofit fontScale="70000" lnSpcReduction="20000"/>
          </a:bodyPr>
          <a:lstStyle/>
          <a:p>
            <a:r>
              <a:rPr lang="zh-CN" altLang="en-US" sz="2800" b="1" dirty="0"/>
              <a:t>排便时间超过</a:t>
            </a:r>
            <a:r>
              <a:rPr lang="en-US" altLang="zh-CN" sz="2800" b="1" dirty="0"/>
              <a:t>48</a:t>
            </a:r>
            <a:r>
              <a:rPr lang="zh-CN" altLang="en-US" sz="2800" b="1" dirty="0"/>
              <a:t>小时称为便秘</a:t>
            </a:r>
          </a:p>
          <a:p>
            <a:pPr>
              <a:buNone/>
            </a:pPr>
            <a:endParaRPr lang="zh-CN" altLang="en-US" sz="2800" b="1" dirty="0"/>
          </a:p>
          <a:p>
            <a:r>
              <a:rPr lang="zh-CN" altLang="en-US" sz="2800" b="1" dirty="0"/>
              <a:t>便秘可致：</a:t>
            </a:r>
          </a:p>
          <a:p>
            <a:pPr>
              <a:buNone/>
            </a:pPr>
            <a:r>
              <a:rPr lang="zh-CN" altLang="en-US" sz="2800" b="1" dirty="0"/>
              <a:t>  消化不良、食欲不振、内痔、便血、肛裂。</a:t>
            </a:r>
          </a:p>
          <a:p>
            <a:pPr>
              <a:buNone/>
            </a:pPr>
            <a:r>
              <a:rPr lang="zh-CN" altLang="en-US" sz="2800" b="1" dirty="0"/>
              <a:t>                    </a:t>
            </a:r>
          </a:p>
          <a:p>
            <a:r>
              <a:rPr lang="zh-CN" altLang="en-US" sz="2800" b="1" dirty="0"/>
              <a:t> 预防：</a:t>
            </a:r>
          </a:p>
          <a:p>
            <a:pPr>
              <a:buNone/>
            </a:pPr>
            <a:r>
              <a:rPr lang="zh-CN" altLang="en-US" sz="2800" b="1" dirty="0"/>
              <a:t>多吃蔬菜、水果；多饮水；多运动；定时排便。</a:t>
            </a:r>
          </a:p>
          <a:p>
            <a:pPr>
              <a:buNone/>
            </a:pPr>
            <a:endParaRPr lang="zh-CN" altLang="en-US" sz="2800" b="1" dirty="0"/>
          </a:p>
          <a:p>
            <a:pPr>
              <a:buNone/>
            </a:pPr>
            <a:endParaRPr lang="zh-CN" altLang="en-US" sz="2800" b="1" dirty="0"/>
          </a:p>
          <a:p>
            <a:pPr>
              <a:buNone/>
            </a:pPr>
            <a:r>
              <a:rPr lang="zh-CN" altLang="en-US" sz="2800" b="1" dirty="0"/>
              <a:t>              </a:t>
            </a:r>
          </a:p>
          <a:p>
            <a:pPr>
              <a:buNone/>
            </a:pPr>
            <a:r>
              <a:rPr lang="zh-CN" altLang="en-US" sz="2800" b="1" dirty="0"/>
              <a:t>              </a:t>
            </a:r>
          </a:p>
          <a:p>
            <a:pPr>
              <a:buNone/>
            </a:pPr>
            <a:r>
              <a:rPr lang="zh-CN" altLang="en-US" sz="2800" b="1" dirty="0"/>
              <a:t>              </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40</a:t>
            </a:fld>
            <a:endParaRPr lang="zh-CN" altLang="en-US" dirty="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260648"/>
            <a:ext cx="8229600" cy="735360"/>
          </a:xfrm>
        </p:spPr>
        <p:txBody>
          <a:bodyPr>
            <a:normAutofit fontScale="90000"/>
          </a:bodyPr>
          <a:lstStyle/>
          <a:p>
            <a:pPr algn="ctr" eaLnBrk="1" fontAlgn="auto" hangingPunct="1">
              <a:spcAft>
                <a:spcPts val="0"/>
              </a:spcAft>
              <a:defRPr/>
            </a:pPr>
            <a:r>
              <a:rPr lang="zh-CN" altLang="en-US" dirty="0" smtClean="0">
                <a:solidFill>
                  <a:srgbClr val="FF0000"/>
                </a:solidFill>
              </a:rPr>
              <a:t>（十一）排尿异常</a:t>
            </a:r>
          </a:p>
        </p:txBody>
      </p:sp>
      <p:sp>
        <p:nvSpPr>
          <p:cNvPr id="39939" name="Rectangle 3"/>
          <p:cNvSpPr>
            <a:spLocks noGrp="1" noChangeArrowheads="1"/>
          </p:cNvSpPr>
          <p:nvPr>
            <p:ph idx="1"/>
          </p:nvPr>
        </p:nvSpPr>
        <p:spPr>
          <a:xfrm>
            <a:off x="685800" y="1052513"/>
            <a:ext cx="7772400" cy="5500687"/>
          </a:xfrm>
        </p:spPr>
        <p:txBody>
          <a:bodyPr>
            <a:normAutofit lnSpcReduction="10000"/>
          </a:bodyPr>
          <a:lstStyle/>
          <a:p>
            <a:pPr eaLnBrk="1" hangingPunct="1">
              <a:lnSpc>
                <a:spcPct val="90000"/>
              </a:lnSpc>
            </a:pPr>
            <a:r>
              <a:rPr lang="zh-CN" altLang="en-US" sz="2800" dirty="0" smtClean="0"/>
              <a:t>尿频：单位时间内排尿次数增多，</a:t>
            </a:r>
            <a:r>
              <a:rPr lang="en-US" altLang="zh-CN" sz="2800" dirty="0" smtClean="0"/>
              <a:t>4~6</a:t>
            </a:r>
            <a:r>
              <a:rPr lang="zh-CN" altLang="en-US" sz="2800" dirty="0" smtClean="0"/>
              <a:t>次。</a:t>
            </a:r>
            <a:endParaRPr lang="en-US" altLang="zh-CN" sz="2800" dirty="0" smtClean="0"/>
          </a:p>
          <a:p>
            <a:pPr eaLnBrk="1" hangingPunct="1">
              <a:lnSpc>
                <a:spcPct val="90000"/>
              </a:lnSpc>
            </a:pPr>
            <a:r>
              <a:rPr lang="zh-CN" altLang="en-US" sz="2800" dirty="0" smtClean="0"/>
              <a:t>尿急：一有尿意就迫不及待排尿，不能控制。</a:t>
            </a:r>
            <a:endParaRPr lang="en-US" altLang="zh-CN" sz="2800" dirty="0" smtClean="0"/>
          </a:p>
          <a:p>
            <a:pPr eaLnBrk="1" hangingPunct="1">
              <a:lnSpc>
                <a:spcPct val="90000"/>
              </a:lnSpc>
            </a:pPr>
            <a:r>
              <a:rPr lang="zh-CN" altLang="en-US" sz="2800" dirty="0" smtClean="0"/>
              <a:t>尿痛：排尿时尿道内、会阴部或耻骨上区疼痛或烧灼感。</a:t>
            </a:r>
            <a:endParaRPr lang="en-US" altLang="zh-CN" sz="2800" dirty="0" smtClean="0"/>
          </a:p>
          <a:p>
            <a:pPr eaLnBrk="1" hangingPunct="1">
              <a:lnSpc>
                <a:spcPct val="90000"/>
              </a:lnSpc>
            </a:pPr>
            <a:r>
              <a:rPr lang="zh-CN" altLang="en-US" sz="2800" dirty="0" smtClean="0"/>
              <a:t>膀胱刺激征：尿频、尿急、尿痛。</a:t>
            </a:r>
            <a:endParaRPr lang="en-US" altLang="zh-CN" sz="2800" dirty="0" smtClean="0"/>
          </a:p>
          <a:p>
            <a:pPr eaLnBrk="1" hangingPunct="1">
              <a:lnSpc>
                <a:spcPct val="90000"/>
              </a:lnSpc>
            </a:pPr>
            <a:r>
              <a:rPr lang="zh-CN" altLang="en-US" sz="2800" dirty="0" smtClean="0"/>
              <a:t>病因：</a:t>
            </a:r>
          </a:p>
          <a:p>
            <a:pPr eaLnBrk="1" hangingPunct="1">
              <a:lnSpc>
                <a:spcPct val="90000"/>
              </a:lnSpc>
              <a:buFontTx/>
              <a:buNone/>
            </a:pPr>
            <a:r>
              <a:rPr lang="zh-CN" altLang="en-US" sz="2400" dirty="0" smtClean="0"/>
              <a:t> </a:t>
            </a:r>
            <a:r>
              <a:rPr lang="en-US" altLang="zh-CN" sz="2400" dirty="0" smtClean="0"/>
              <a:t>    </a:t>
            </a:r>
            <a:r>
              <a:rPr lang="zh-CN" altLang="en-US" sz="2400" dirty="0" smtClean="0"/>
              <a:t> </a:t>
            </a:r>
            <a:r>
              <a:rPr lang="en-US" altLang="zh-CN" sz="2400" dirty="0" smtClean="0"/>
              <a:t>(1) </a:t>
            </a:r>
            <a:r>
              <a:rPr lang="zh-CN" altLang="en-US" sz="2400" dirty="0" smtClean="0"/>
              <a:t>炎症</a:t>
            </a:r>
            <a:r>
              <a:rPr lang="en-US" altLang="zh-CN" sz="2400" dirty="0" smtClean="0"/>
              <a:t>(2)</a:t>
            </a:r>
            <a:r>
              <a:rPr lang="zh-CN" altLang="en-US" sz="2400" dirty="0" smtClean="0"/>
              <a:t>尿路阻塞</a:t>
            </a:r>
            <a:r>
              <a:rPr lang="en-US" altLang="zh-CN" sz="2400" dirty="0" smtClean="0"/>
              <a:t>(3)</a:t>
            </a:r>
            <a:r>
              <a:rPr lang="zh-CN" altLang="en-US" sz="2400" dirty="0" smtClean="0"/>
              <a:t>肿瘤</a:t>
            </a:r>
            <a:r>
              <a:rPr lang="en-US" altLang="zh-CN" sz="2400" dirty="0" smtClean="0"/>
              <a:t>(4)</a:t>
            </a:r>
            <a:r>
              <a:rPr lang="zh-CN" altLang="en-US" sz="2400" dirty="0" smtClean="0"/>
              <a:t>膀胱容量减少</a:t>
            </a:r>
          </a:p>
          <a:p>
            <a:pPr eaLnBrk="1" hangingPunct="1">
              <a:lnSpc>
                <a:spcPct val="90000"/>
              </a:lnSpc>
            </a:pPr>
            <a:r>
              <a:rPr lang="zh-CN" altLang="en-US" sz="2800" dirty="0" smtClean="0"/>
              <a:t>尿失禁</a:t>
            </a:r>
            <a:endParaRPr lang="en-US" altLang="zh-CN" sz="2800" dirty="0" smtClean="0"/>
          </a:p>
          <a:p>
            <a:pPr eaLnBrk="1" hangingPunct="1">
              <a:lnSpc>
                <a:spcPct val="90000"/>
              </a:lnSpc>
              <a:buFont typeface="Wingdings 2" pitchFamily="18" charset="2"/>
              <a:buNone/>
            </a:pPr>
            <a:r>
              <a:rPr lang="en-US" altLang="zh-CN" sz="2800" dirty="0" smtClean="0"/>
              <a:t>      </a:t>
            </a:r>
            <a:r>
              <a:rPr lang="zh-CN" altLang="en-US" sz="2800" dirty="0" smtClean="0"/>
              <a:t>排尿肌过度收缩</a:t>
            </a:r>
            <a:r>
              <a:rPr lang="en-US" altLang="zh-CN" sz="2800" dirty="0" smtClean="0"/>
              <a:t>,</a:t>
            </a:r>
            <a:r>
              <a:rPr lang="zh-CN" altLang="en-US" sz="2800" dirty="0" smtClean="0"/>
              <a:t>尿道括约肌弛缓或麻痹</a:t>
            </a:r>
            <a:endParaRPr lang="en-US" altLang="zh-CN" sz="2800" dirty="0" smtClean="0"/>
          </a:p>
          <a:p>
            <a:pPr eaLnBrk="1" hangingPunct="1">
              <a:lnSpc>
                <a:spcPct val="90000"/>
              </a:lnSpc>
            </a:pPr>
            <a:r>
              <a:rPr lang="zh-CN" altLang="en-US" sz="2800" dirty="0" smtClean="0"/>
              <a:t>尿潴留</a:t>
            </a:r>
          </a:p>
          <a:p>
            <a:pPr eaLnBrk="1" hangingPunct="1">
              <a:lnSpc>
                <a:spcPct val="90000"/>
              </a:lnSpc>
              <a:buFontTx/>
              <a:buNone/>
            </a:pPr>
            <a:r>
              <a:rPr lang="zh-CN" altLang="en-US" sz="2400" dirty="0" smtClean="0"/>
              <a:t>       </a:t>
            </a:r>
            <a:r>
              <a:rPr lang="en-US" altLang="zh-CN" sz="2400" dirty="0" smtClean="0"/>
              <a:t>(1) </a:t>
            </a:r>
            <a:r>
              <a:rPr lang="zh-CN" altLang="en-US" sz="2400" dirty="0" smtClean="0"/>
              <a:t>尿道阻塞</a:t>
            </a:r>
            <a:r>
              <a:rPr lang="en-US" altLang="zh-CN" sz="2400" dirty="0" smtClean="0"/>
              <a:t>,(2)</a:t>
            </a:r>
            <a:r>
              <a:rPr lang="zh-CN" altLang="en-US" sz="2400" dirty="0" smtClean="0"/>
              <a:t>神经性</a:t>
            </a:r>
          </a:p>
          <a:p>
            <a:pPr eaLnBrk="1" hangingPunct="1">
              <a:lnSpc>
                <a:spcPct val="90000"/>
              </a:lnSpc>
            </a:pPr>
            <a:endParaRPr lang="zh-CN" altLang="en-US" sz="2800" dirty="0" smtClean="0"/>
          </a:p>
          <a:p>
            <a:pPr eaLnBrk="1" hangingPunct="1">
              <a:lnSpc>
                <a:spcPct val="90000"/>
              </a:lnSpc>
              <a:buFontTx/>
              <a:buNone/>
            </a:pPr>
            <a:r>
              <a:rPr lang="zh-CN" altLang="en-US" sz="2400" dirty="0" smtClean="0"/>
              <a:t>    </a:t>
            </a:r>
            <a:endParaRPr lang="en-US" altLang="zh-CN" sz="2400"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41</a:t>
            </a:fld>
            <a:endParaRPr lang="zh-CN" altLang="en-US" dirty="0">
              <a:latin typeface="Times New Roman" panose="02020603050405020304" pitchFamily="18" charset="0"/>
            </a:endParaRPr>
          </a:p>
        </p:txBody>
      </p:sp>
    </p:spTree>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14290"/>
            <a:ext cx="8229600" cy="1143008"/>
          </a:xfrm>
        </p:spPr>
        <p:txBody>
          <a:bodyPr/>
          <a:lstStyle/>
          <a:p>
            <a:pPr>
              <a:defRPr/>
            </a:pPr>
            <a:r>
              <a:rPr lang="zh-CN" altLang="en-US" dirty="0" smtClean="0">
                <a:solidFill>
                  <a:schemeClr val="tx2">
                    <a:tint val="100000"/>
                    <a:satMod val="250000"/>
                  </a:schemeClr>
                </a:solidFill>
              </a:rPr>
              <a:t>                       排尿异常</a:t>
            </a:r>
            <a:endParaRPr lang="zh-CN" altLang="en-US" dirty="0"/>
          </a:p>
        </p:txBody>
      </p:sp>
      <p:sp>
        <p:nvSpPr>
          <p:cNvPr id="40963" name="内容占位符 2"/>
          <p:cNvSpPr>
            <a:spLocks noGrp="1"/>
          </p:cNvSpPr>
          <p:nvPr>
            <p:ph idx="1"/>
          </p:nvPr>
        </p:nvSpPr>
        <p:spPr>
          <a:xfrm>
            <a:off x="457200" y="1428750"/>
            <a:ext cx="8229600" cy="4865688"/>
          </a:xfrm>
        </p:spPr>
        <p:txBody>
          <a:bodyPr>
            <a:normAutofit fontScale="85000" lnSpcReduction="20000"/>
          </a:bodyPr>
          <a:lstStyle/>
          <a:p>
            <a:pPr eaLnBrk="1" hangingPunct="1">
              <a:lnSpc>
                <a:spcPct val="150000"/>
              </a:lnSpc>
            </a:pPr>
            <a:r>
              <a:rPr lang="zh-CN" altLang="en-US" sz="3200" dirty="0" smtClean="0"/>
              <a:t>正常人一天排尿约</a:t>
            </a:r>
            <a:r>
              <a:rPr lang="en-US" altLang="zh-CN" sz="3200" dirty="0" smtClean="0"/>
              <a:t>1000~2000</a:t>
            </a:r>
            <a:r>
              <a:rPr lang="zh-CN" altLang="en-US" sz="3200" dirty="0" smtClean="0"/>
              <a:t>毫升</a:t>
            </a:r>
            <a:endParaRPr lang="en-US" altLang="zh-CN" sz="3200" dirty="0" smtClean="0"/>
          </a:p>
          <a:p>
            <a:pPr eaLnBrk="1" hangingPunct="1">
              <a:lnSpc>
                <a:spcPct val="150000"/>
              </a:lnSpc>
            </a:pPr>
            <a:r>
              <a:rPr lang="zh-CN" altLang="en-US" sz="3200" dirty="0" smtClean="0"/>
              <a:t>少尿 ： </a:t>
            </a:r>
            <a:r>
              <a:rPr lang="en-US" altLang="zh-CN" sz="3200" dirty="0" smtClean="0"/>
              <a:t>100-400</a:t>
            </a:r>
            <a:r>
              <a:rPr lang="zh-CN" altLang="en-US" sz="3200" dirty="0" smtClean="0"/>
              <a:t>毫升</a:t>
            </a:r>
            <a:r>
              <a:rPr lang="en-US" altLang="zh-CN" sz="3200" dirty="0" smtClean="0"/>
              <a:t>/24</a:t>
            </a:r>
            <a:r>
              <a:rPr lang="zh-CN" altLang="en-US" sz="3200" dirty="0" smtClean="0"/>
              <a:t>小时</a:t>
            </a:r>
            <a:endParaRPr lang="en-US" altLang="zh-CN" sz="3200" dirty="0" smtClean="0"/>
          </a:p>
          <a:p>
            <a:pPr eaLnBrk="1" hangingPunct="1">
              <a:lnSpc>
                <a:spcPct val="150000"/>
              </a:lnSpc>
              <a:buFont typeface="Wingdings 2" pitchFamily="18" charset="2"/>
              <a:buNone/>
            </a:pPr>
            <a:r>
              <a:rPr lang="zh-CN" altLang="en-US" sz="3200" dirty="0" smtClean="0"/>
              <a:t>    </a:t>
            </a:r>
            <a:r>
              <a:rPr lang="en-US" altLang="zh-CN" sz="3200" dirty="0" smtClean="0"/>
              <a:t>(1) </a:t>
            </a:r>
            <a:r>
              <a:rPr lang="zh-CN" altLang="en-US" sz="3200" dirty="0" smtClean="0"/>
              <a:t>肾前性</a:t>
            </a:r>
            <a:r>
              <a:rPr lang="en-US" altLang="zh-CN" sz="3200" dirty="0" smtClean="0"/>
              <a:t>, (2)</a:t>
            </a:r>
            <a:r>
              <a:rPr lang="zh-CN" altLang="en-US" sz="3200" dirty="0" smtClean="0"/>
              <a:t>肾源性</a:t>
            </a:r>
            <a:r>
              <a:rPr lang="en-US" altLang="zh-CN" sz="3200" dirty="0" smtClean="0"/>
              <a:t>, (3)</a:t>
            </a:r>
            <a:r>
              <a:rPr lang="zh-CN" altLang="en-US" sz="3200" dirty="0" smtClean="0"/>
              <a:t>肾后性</a:t>
            </a:r>
            <a:endParaRPr lang="en-US" altLang="zh-CN" sz="3200" dirty="0" smtClean="0"/>
          </a:p>
          <a:p>
            <a:pPr eaLnBrk="1" hangingPunct="1">
              <a:lnSpc>
                <a:spcPct val="150000"/>
              </a:lnSpc>
            </a:pPr>
            <a:r>
              <a:rPr lang="zh-CN" altLang="en-US" sz="3200" dirty="0" smtClean="0"/>
              <a:t>无尿：小于</a:t>
            </a:r>
            <a:r>
              <a:rPr lang="en-US" altLang="zh-CN" sz="3200" dirty="0" smtClean="0"/>
              <a:t>100</a:t>
            </a:r>
            <a:r>
              <a:rPr lang="zh-CN" altLang="en-US" sz="3200" dirty="0" smtClean="0"/>
              <a:t>毫升</a:t>
            </a:r>
            <a:r>
              <a:rPr lang="en-US" altLang="zh-CN" sz="3200" dirty="0" smtClean="0"/>
              <a:t>/24</a:t>
            </a:r>
            <a:r>
              <a:rPr lang="zh-CN" altLang="en-US" sz="3200" dirty="0" smtClean="0"/>
              <a:t>小时</a:t>
            </a:r>
            <a:endParaRPr lang="en-US" altLang="zh-CN" sz="3200" dirty="0" smtClean="0"/>
          </a:p>
          <a:p>
            <a:pPr eaLnBrk="1" hangingPunct="1">
              <a:lnSpc>
                <a:spcPct val="150000"/>
              </a:lnSpc>
            </a:pPr>
            <a:r>
              <a:rPr lang="zh-CN" altLang="en-US" sz="3200" dirty="0" smtClean="0"/>
              <a:t>多尿     大于</a:t>
            </a:r>
            <a:r>
              <a:rPr lang="en-US" altLang="zh-CN" sz="3200" dirty="0" smtClean="0"/>
              <a:t>2500</a:t>
            </a:r>
            <a:r>
              <a:rPr lang="zh-CN" altLang="en-US" sz="3200" dirty="0" smtClean="0"/>
              <a:t>毫升</a:t>
            </a:r>
            <a:r>
              <a:rPr lang="en-US" altLang="zh-CN" sz="3200" dirty="0" smtClean="0"/>
              <a:t>/24</a:t>
            </a:r>
            <a:r>
              <a:rPr lang="zh-CN" altLang="en-US" sz="3200" dirty="0" smtClean="0"/>
              <a:t>小时</a:t>
            </a:r>
          </a:p>
          <a:p>
            <a:pPr eaLnBrk="1" hangingPunct="1">
              <a:lnSpc>
                <a:spcPct val="150000"/>
              </a:lnSpc>
              <a:buFontTx/>
              <a:buNone/>
            </a:pPr>
            <a:r>
              <a:rPr lang="zh-CN" altLang="en-US" sz="3200" dirty="0" smtClean="0"/>
              <a:t>    </a:t>
            </a:r>
            <a:r>
              <a:rPr lang="en-US" altLang="zh-CN" sz="3200" dirty="0" smtClean="0"/>
              <a:t>(1)</a:t>
            </a:r>
            <a:r>
              <a:rPr lang="zh-CN" altLang="en-US" sz="2800" dirty="0" smtClean="0"/>
              <a:t>内分泌与代谢疾病</a:t>
            </a:r>
            <a:r>
              <a:rPr lang="en-US" altLang="zh-CN" sz="2800" dirty="0" smtClean="0"/>
              <a:t>:</a:t>
            </a:r>
            <a:r>
              <a:rPr lang="zh-CN" altLang="en-US" sz="2800" dirty="0" smtClean="0"/>
              <a:t>尿崩症</a:t>
            </a:r>
            <a:r>
              <a:rPr lang="en-US" altLang="zh-CN" sz="2800" dirty="0" smtClean="0"/>
              <a:t>,</a:t>
            </a:r>
            <a:r>
              <a:rPr lang="zh-CN" altLang="en-US" sz="2800" dirty="0" smtClean="0"/>
              <a:t>糖尿病</a:t>
            </a:r>
            <a:r>
              <a:rPr lang="en-US" altLang="zh-CN" sz="2800" dirty="0" smtClean="0"/>
              <a:t>,</a:t>
            </a:r>
            <a:r>
              <a:rPr lang="zh-CN" altLang="en-US" sz="2800" dirty="0" smtClean="0"/>
              <a:t>钾缺乏症</a:t>
            </a:r>
          </a:p>
          <a:p>
            <a:pPr eaLnBrk="1" hangingPunct="1">
              <a:lnSpc>
                <a:spcPct val="150000"/>
              </a:lnSpc>
              <a:buFontTx/>
              <a:buNone/>
            </a:pPr>
            <a:r>
              <a:rPr lang="zh-CN" altLang="en-US" sz="2800" dirty="0" smtClean="0"/>
              <a:t>    </a:t>
            </a:r>
            <a:r>
              <a:rPr lang="en-US" altLang="zh-CN" sz="2800" dirty="0" smtClean="0"/>
              <a:t>(2) </a:t>
            </a:r>
            <a:r>
              <a:rPr lang="zh-CN" altLang="en-US" sz="2800" dirty="0" smtClean="0"/>
              <a:t>肾脏疾病</a:t>
            </a:r>
            <a:r>
              <a:rPr lang="en-US" altLang="zh-CN" sz="2800" dirty="0" smtClean="0"/>
              <a:t>:</a:t>
            </a:r>
            <a:r>
              <a:rPr lang="zh-CN" altLang="en-US" sz="2800" dirty="0" smtClean="0"/>
              <a:t>慢性肾炎多尿期</a:t>
            </a:r>
            <a:r>
              <a:rPr lang="en-US" altLang="zh-CN" sz="2800" dirty="0" smtClean="0"/>
              <a:t>,</a:t>
            </a:r>
            <a:r>
              <a:rPr lang="zh-CN" altLang="en-US" sz="2800" dirty="0" smtClean="0"/>
              <a:t>急性肾功能不全多尿期</a:t>
            </a:r>
          </a:p>
          <a:p>
            <a:pPr eaLnBrk="1" hangingPunct="1">
              <a:lnSpc>
                <a:spcPct val="150000"/>
              </a:lnSpc>
              <a:buFontTx/>
              <a:buNone/>
            </a:pPr>
            <a:r>
              <a:rPr lang="zh-CN" altLang="en-US" sz="2800" dirty="0" smtClean="0"/>
              <a:t>     </a:t>
            </a:r>
            <a:r>
              <a:rPr lang="en-US" altLang="zh-CN" sz="2800" dirty="0" smtClean="0"/>
              <a:t>(3)</a:t>
            </a:r>
            <a:r>
              <a:rPr lang="zh-CN" altLang="en-US" sz="2800" dirty="0" smtClean="0"/>
              <a:t>其他：精神因素、药物性</a:t>
            </a:r>
          </a:p>
          <a:p>
            <a:endParaRPr lang="zh-CN" altLang="en-US"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42</a:t>
            </a:fld>
            <a:endParaRPr lang="zh-CN" altLang="en-US" dirty="0">
              <a:latin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33400"/>
            <a:ext cx="8229600" cy="951384"/>
          </a:xfrm>
        </p:spPr>
        <p:txBody>
          <a:bodyPr/>
          <a:lstStyle/>
          <a:p>
            <a:pPr algn="ctr" eaLnBrk="1" fontAlgn="auto" hangingPunct="1">
              <a:spcAft>
                <a:spcPts val="0"/>
              </a:spcAft>
              <a:defRPr/>
            </a:pPr>
            <a:r>
              <a:rPr lang="zh-CN" altLang="en-US" dirty="0" smtClean="0">
                <a:solidFill>
                  <a:schemeClr val="tx2">
                    <a:tint val="100000"/>
                    <a:satMod val="250000"/>
                  </a:schemeClr>
                </a:solidFill>
              </a:rPr>
              <a:t>排尿异常</a:t>
            </a:r>
          </a:p>
        </p:txBody>
      </p:sp>
      <p:sp>
        <p:nvSpPr>
          <p:cNvPr id="41987" name="Rectangle 3"/>
          <p:cNvSpPr>
            <a:spLocks noGrp="1" noChangeArrowheads="1"/>
          </p:cNvSpPr>
          <p:nvPr>
            <p:ph idx="1"/>
          </p:nvPr>
        </p:nvSpPr>
        <p:spPr>
          <a:xfrm>
            <a:off x="457200" y="1714500"/>
            <a:ext cx="8229600" cy="4579938"/>
          </a:xfrm>
        </p:spPr>
        <p:txBody>
          <a:bodyPr/>
          <a:lstStyle/>
          <a:p>
            <a:pPr eaLnBrk="1" hangingPunct="1"/>
            <a:r>
              <a:rPr lang="zh-CN" altLang="en-US" sz="4000" smtClean="0"/>
              <a:t>血尿：镜下血尿和肉眼血尿</a:t>
            </a:r>
          </a:p>
          <a:p>
            <a:pPr eaLnBrk="1" hangingPunct="1">
              <a:buFontTx/>
              <a:buNone/>
            </a:pPr>
            <a:r>
              <a:rPr lang="zh-CN" altLang="en-US" sz="3200" smtClean="0"/>
              <a:t>    </a:t>
            </a:r>
            <a:r>
              <a:rPr lang="en-US" altLang="zh-CN" sz="3200" smtClean="0"/>
              <a:t>1</a:t>
            </a:r>
            <a:r>
              <a:rPr lang="zh-CN" altLang="en-US" sz="3200" smtClean="0"/>
              <a:t>、泌尿系统疾病：外伤、</a:t>
            </a:r>
            <a:r>
              <a:rPr lang="en-US" altLang="zh-CN" sz="3200" smtClean="0"/>
              <a:t> </a:t>
            </a:r>
            <a:r>
              <a:rPr lang="zh-CN" altLang="en-US" sz="3200" smtClean="0"/>
              <a:t>炎症、结石、肿瘤、尿路畸形；</a:t>
            </a:r>
            <a:endParaRPr lang="en-US" altLang="zh-CN" sz="3200" smtClean="0"/>
          </a:p>
          <a:p>
            <a:pPr eaLnBrk="1" hangingPunct="1">
              <a:buFontTx/>
              <a:buNone/>
            </a:pPr>
            <a:r>
              <a:rPr lang="en-US" altLang="zh-CN" sz="3200" smtClean="0"/>
              <a:t>    2</a:t>
            </a:r>
            <a:r>
              <a:rPr lang="zh-CN" altLang="en-US" sz="3200" smtClean="0"/>
              <a:t>、全身性疾病：血液病、感染</a:t>
            </a:r>
            <a:endParaRPr lang="en-US" altLang="zh-CN" sz="3200" smtClean="0"/>
          </a:p>
          <a:p>
            <a:pPr eaLnBrk="1" hangingPunct="1">
              <a:buFontTx/>
              <a:buNone/>
            </a:pPr>
            <a:r>
              <a:rPr lang="en-US" altLang="zh-CN" sz="3200" smtClean="0"/>
              <a:t>    3</a:t>
            </a:r>
            <a:r>
              <a:rPr lang="zh-CN" altLang="en-US" sz="3200" smtClean="0"/>
              <a:t>、药物及中毒反应</a:t>
            </a:r>
            <a:endParaRPr lang="en-US" altLang="zh-CN" sz="3200" smtClean="0"/>
          </a:p>
          <a:p>
            <a:pPr eaLnBrk="1" hangingPunct="1">
              <a:buFontTx/>
              <a:buNone/>
            </a:pPr>
            <a:r>
              <a:rPr lang="en-US" altLang="zh-CN" sz="3200" smtClean="0"/>
              <a:t>    4</a:t>
            </a:r>
            <a:r>
              <a:rPr lang="zh-CN" altLang="en-US" sz="3200" smtClean="0"/>
              <a:t>、临近器官疾病</a:t>
            </a:r>
            <a:endParaRPr lang="en-US" altLang="zh-CN" sz="3200" smtClean="0"/>
          </a:p>
          <a:p>
            <a:pPr eaLnBrk="1" hangingPunct="1">
              <a:buFontTx/>
              <a:buNone/>
            </a:pPr>
            <a:r>
              <a:rPr lang="en-US" altLang="zh-CN" sz="3200" smtClean="0"/>
              <a:t>    5</a:t>
            </a:r>
            <a:r>
              <a:rPr lang="zh-CN" altLang="en-US" sz="3200" smtClean="0"/>
              <a:t>、功能性疾病</a:t>
            </a:r>
            <a:endParaRPr lang="en-US" altLang="zh-CN" sz="320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43</a:t>
            </a:fld>
            <a:endParaRPr lang="zh-CN" altLang="en-US" dirty="0">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857232"/>
          </a:xfrm>
        </p:spPr>
        <p:txBody>
          <a:bodyPr/>
          <a:lstStyle/>
          <a:p>
            <a:pPr eaLnBrk="1" fontAlgn="auto" hangingPunct="1">
              <a:spcAft>
                <a:spcPts val="0"/>
              </a:spcAft>
              <a:defRPr/>
            </a:pPr>
            <a:r>
              <a:rPr lang="zh-CN" altLang="en-US" dirty="0" smtClean="0">
                <a:solidFill>
                  <a:srgbClr val="FF0000"/>
                </a:solidFill>
              </a:rPr>
              <a:t>             （十二）头痛</a:t>
            </a:r>
          </a:p>
        </p:txBody>
      </p:sp>
      <p:sp>
        <p:nvSpPr>
          <p:cNvPr id="43011" name="Rectangle 3"/>
          <p:cNvSpPr>
            <a:spLocks noGrp="1" noChangeArrowheads="1"/>
          </p:cNvSpPr>
          <p:nvPr>
            <p:ph idx="1"/>
          </p:nvPr>
        </p:nvSpPr>
        <p:spPr>
          <a:xfrm>
            <a:off x="468313" y="981075"/>
            <a:ext cx="8280400" cy="5543550"/>
          </a:xfrm>
        </p:spPr>
        <p:txBody>
          <a:bodyPr>
            <a:normAutofit/>
          </a:bodyPr>
          <a:lstStyle/>
          <a:p>
            <a:pPr eaLnBrk="1" hangingPunct="1">
              <a:lnSpc>
                <a:spcPct val="150000"/>
              </a:lnSpc>
            </a:pPr>
            <a:r>
              <a:rPr lang="zh-CN" altLang="en-US" sz="2400" dirty="0" smtClean="0"/>
              <a:t>头痛伴有剧烈呕吐提示颅内压增高；</a:t>
            </a:r>
            <a:endParaRPr lang="en-US" altLang="zh-CN" sz="2400" dirty="0" smtClean="0"/>
          </a:p>
          <a:p>
            <a:pPr eaLnBrk="1" hangingPunct="1">
              <a:lnSpc>
                <a:spcPct val="150000"/>
              </a:lnSpc>
            </a:pPr>
            <a:r>
              <a:rPr lang="zh-CN" altLang="en-US" sz="2400" dirty="0" smtClean="0"/>
              <a:t>头痛伴眩晕提示小脑肿瘤或椎基底动脉供血不足；</a:t>
            </a:r>
            <a:endParaRPr lang="en-US" altLang="zh-CN" sz="2400" dirty="0" smtClean="0"/>
          </a:p>
          <a:p>
            <a:pPr eaLnBrk="1" hangingPunct="1">
              <a:lnSpc>
                <a:spcPct val="150000"/>
              </a:lnSpc>
            </a:pPr>
            <a:r>
              <a:rPr lang="zh-CN" altLang="en-US" sz="2400" dirty="0" smtClean="0"/>
              <a:t>头痛伴发热提示感染性疾病（颅内或全身）；</a:t>
            </a:r>
            <a:endParaRPr lang="en-US" altLang="zh-CN" sz="2400" dirty="0" smtClean="0"/>
          </a:p>
          <a:p>
            <a:pPr eaLnBrk="1" hangingPunct="1">
              <a:lnSpc>
                <a:spcPct val="150000"/>
              </a:lnSpc>
            </a:pPr>
            <a:r>
              <a:rPr lang="zh-CN" altLang="en-US" sz="2400" dirty="0" smtClean="0"/>
              <a:t>头痛伴视力障碍者提示青光眼或脑肿瘤；</a:t>
            </a:r>
            <a:endParaRPr lang="en-US" altLang="zh-CN" sz="2400" dirty="0" smtClean="0"/>
          </a:p>
          <a:p>
            <a:pPr eaLnBrk="1" hangingPunct="1">
              <a:lnSpc>
                <a:spcPct val="150000"/>
              </a:lnSpc>
            </a:pPr>
            <a:r>
              <a:rPr lang="zh-CN" altLang="en-US" sz="2400" dirty="0" smtClean="0"/>
              <a:t>头痛伴脑膜刺激症提示脑膜炎；</a:t>
            </a:r>
            <a:endParaRPr lang="en-US" altLang="zh-CN" sz="2400" dirty="0" smtClean="0"/>
          </a:p>
          <a:p>
            <a:pPr eaLnBrk="1" hangingPunct="1">
              <a:lnSpc>
                <a:spcPct val="150000"/>
              </a:lnSpc>
            </a:pPr>
            <a:r>
              <a:rPr lang="zh-CN" altLang="en-US" sz="2400" dirty="0" smtClean="0"/>
              <a:t>头痛伴神经功能紊乱提示神经功能性头痛；</a:t>
            </a:r>
            <a:endParaRPr lang="en-US" altLang="zh-CN" sz="2400" dirty="0" smtClean="0"/>
          </a:p>
          <a:p>
            <a:pPr eaLnBrk="1" hangingPunct="1">
              <a:lnSpc>
                <a:spcPct val="150000"/>
              </a:lnSpc>
            </a:pPr>
            <a:r>
              <a:rPr lang="zh-CN" altLang="en-US" sz="2400" dirty="0" smtClean="0"/>
              <a:t>头痛在呕吐后减轻者提示偏头痛；</a:t>
            </a:r>
            <a:endParaRPr lang="en-US" altLang="zh-CN" sz="2400" dirty="0" smtClean="0"/>
          </a:p>
          <a:p>
            <a:pPr eaLnBrk="1" hangingPunct="1">
              <a:lnSpc>
                <a:spcPct val="150000"/>
              </a:lnSpc>
            </a:pPr>
            <a:r>
              <a:rPr lang="zh-CN" altLang="en-US" sz="2400" dirty="0" smtClean="0"/>
              <a:t>慢性进行性头痛伴精神症状提示颅内肿瘤；</a:t>
            </a:r>
            <a:endParaRPr lang="en-US" altLang="zh-CN" sz="2400"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44</a:t>
            </a:fld>
            <a:endParaRPr lang="zh-CN" altLang="en-US" dirty="0">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60648"/>
            <a:ext cx="8229600" cy="882336"/>
          </a:xfrm>
        </p:spPr>
        <p:txBody>
          <a:bodyPr>
            <a:normAutofit/>
          </a:bodyPr>
          <a:lstStyle/>
          <a:p>
            <a:pPr eaLnBrk="1" fontAlgn="auto" hangingPunct="1">
              <a:spcAft>
                <a:spcPts val="0"/>
              </a:spcAft>
              <a:defRPr/>
            </a:pPr>
            <a:r>
              <a:rPr lang="zh-CN" altLang="en-US" dirty="0" smtClean="0">
                <a:solidFill>
                  <a:schemeClr val="tx2">
                    <a:tint val="100000"/>
                    <a:satMod val="250000"/>
                  </a:schemeClr>
                </a:solidFill>
              </a:rPr>
              <a:t>             </a:t>
            </a:r>
            <a:r>
              <a:rPr lang="zh-CN" altLang="en-US" dirty="0" smtClean="0">
                <a:solidFill>
                  <a:srgbClr val="FF0000"/>
                </a:solidFill>
              </a:rPr>
              <a:t>（十三）意识障碍</a:t>
            </a:r>
          </a:p>
        </p:txBody>
      </p:sp>
      <p:sp>
        <p:nvSpPr>
          <p:cNvPr id="44035" name="Rectangle 3"/>
          <p:cNvSpPr>
            <a:spLocks noGrp="1" noChangeArrowheads="1"/>
          </p:cNvSpPr>
          <p:nvPr>
            <p:ph idx="1"/>
          </p:nvPr>
        </p:nvSpPr>
        <p:spPr>
          <a:xfrm>
            <a:off x="698500" y="1412875"/>
            <a:ext cx="7772400" cy="4752975"/>
          </a:xfrm>
        </p:spPr>
        <p:txBody>
          <a:bodyPr>
            <a:normAutofit fontScale="92500" lnSpcReduction="10000"/>
          </a:bodyPr>
          <a:lstStyle/>
          <a:p>
            <a:pPr eaLnBrk="1" hangingPunct="1">
              <a:lnSpc>
                <a:spcPct val="150000"/>
              </a:lnSpc>
            </a:pPr>
            <a:r>
              <a:rPr lang="zh-CN" altLang="en-US" sz="3200" dirty="0" smtClean="0"/>
              <a:t>意识障碍是指人对周围环境及自身状态的识别及觉察能力障碍，为高级神经中枢功能活动受损引起；</a:t>
            </a:r>
            <a:endParaRPr lang="en-US" altLang="zh-CN" sz="3200" dirty="0" smtClean="0"/>
          </a:p>
          <a:p>
            <a:pPr eaLnBrk="1" hangingPunct="1">
              <a:lnSpc>
                <a:spcPct val="150000"/>
              </a:lnSpc>
            </a:pPr>
            <a:r>
              <a:rPr lang="zh-CN" altLang="en-US" sz="3200" dirty="0" smtClean="0"/>
              <a:t>可分为嗜睡、意识模糊、昏睡及昏迷；</a:t>
            </a:r>
            <a:endParaRPr lang="en-US" altLang="zh-CN" sz="3200" dirty="0" smtClean="0"/>
          </a:p>
          <a:p>
            <a:pPr eaLnBrk="1" hangingPunct="1">
              <a:lnSpc>
                <a:spcPct val="150000"/>
              </a:lnSpc>
            </a:pPr>
            <a:r>
              <a:rPr lang="zh-CN" altLang="en-US" sz="3200" dirty="0" smtClean="0"/>
              <a:t>由于脑缺血、缺氧、葡萄糖供给不足，酶代谢异常等因素造成脑细胞代谢紊乱、功能减退</a:t>
            </a:r>
            <a:endParaRPr lang="en-US" altLang="zh-CN" sz="3200"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45</a:t>
            </a:fld>
            <a:endParaRPr lang="zh-CN" altLang="en-US" dirty="0">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879475"/>
          </a:xfrm>
        </p:spPr>
        <p:txBody>
          <a:bodyPr/>
          <a:lstStyle/>
          <a:p>
            <a:pPr>
              <a:defRPr/>
            </a:pPr>
            <a:endParaRPr lang="zh-CN" altLang="en-US" dirty="0"/>
          </a:p>
        </p:txBody>
      </p:sp>
      <p:sp>
        <p:nvSpPr>
          <p:cNvPr id="45059" name="内容占位符 2"/>
          <p:cNvSpPr>
            <a:spLocks noGrp="1"/>
          </p:cNvSpPr>
          <p:nvPr>
            <p:ph idx="1"/>
          </p:nvPr>
        </p:nvSpPr>
        <p:spPr>
          <a:xfrm>
            <a:off x="457200" y="836713"/>
            <a:ext cx="8229600" cy="5457726"/>
          </a:xfrm>
        </p:spPr>
        <p:txBody>
          <a:bodyPr>
            <a:noAutofit/>
          </a:bodyPr>
          <a:lstStyle/>
          <a:p>
            <a:pPr>
              <a:lnSpc>
                <a:spcPct val="150000"/>
              </a:lnSpc>
            </a:pPr>
            <a:r>
              <a:rPr lang="en-US" altLang="zh-CN" sz="2800" b="1" dirty="0" smtClean="0"/>
              <a:t>1.</a:t>
            </a:r>
            <a:r>
              <a:rPr lang="zh-CN" altLang="en-US" sz="2800" b="1" dirty="0" smtClean="0"/>
              <a:t>嗜睡</a:t>
            </a:r>
            <a:endParaRPr lang="zh-CN" altLang="en-US" sz="2800" dirty="0" smtClean="0"/>
          </a:p>
          <a:p>
            <a:pPr>
              <a:lnSpc>
                <a:spcPct val="150000"/>
              </a:lnSpc>
            </a:pPr>
            <a:r>
              <a:rPr lang="zh-CN" altLang="en-US" sz="2800" dirty="0" smtClean="0"/>
              <a:t>意识障碍的早期表现，患者经常入睡，能被唤醒，醒来后意识基本正常，或有轻度定向障碍及反应迟钝。</a:t>
            </a:r>
          </a:p>
          <a:p>
            <a:pPr>
              <a:lnSpc>
                <a:spcPct val="150000"/>
              </a:lnSpc>
            </a:pPr>
            <a:r>
              <a:rPr lang="en-US" altLang="zh-CN" sz="2800" b="1" dirty="0" smtClean="0"/>
              <a:t>2.</a:t>
            </a:r>
            <a:r>
              <a:rPr lang="zh-CN" altLang="en-US" sz="2800" b="1" dirty="0" smtClean="0"/>
              <a:t>意识模糊</a:t>
            </a:r>
            <a:endParaRPr lang="zh-CN" altLang="en-US" sz="2800" dirty="0" smtClean="0"/>
          </a:p>
          <a:p>
            <a:pPr>
              <a:lnSpc>
                <a:spcPct val="150000"/>
              </a:lnSpc>
            </a:pPr>
            <a:r>
              <a:rPr lang="zh-CN" altLang="en-US" sz="2800" dirty="0" smtClean="0"/>
              <a:t>患者的时间、空间及人物定向明显障碍，思维不连贯，常答非所问，错觉可为突出表现，幻觉少见，情感淡漠。</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46</a:t>
            </a:fld>
            <a:endParaRPr lang="zh-CN" altLang="en-US" dirty="0">
              <a:latin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447675"/>
          </a:xfrm>
        </p:spPr>
        <p:txBody>
          <a:bodyPr>
            <a:normAutofit fontScale="90000"/>
          </a:bodyPr>
          <a:lstStyle/>
          <a:p>
            <a:pPr>
              <a:defRPr/>
            </a:pPr>
            <a:endParaRPr lang="zh-CN" altLang="en-US" dirty="0"/>
          </a:p>
        </p:txBody>
      </p:sp>
      <p:sp>
        <p:nvSpPr>
          <p:cNvPr id="46083" name="内容占位符 2"/>
          <p:cNvSpPr>
            <a:spLocks noGrp="1"/>
          </p:cNvSpPr>
          <p:nvPr>
            <p:ph idx="1"/>
          </p:nvPr>
        </p:nvSpPr>
        <p:spPr>
          <a:xfrm>
            <a:off x="457200" y="1412875"/>
            <a:ext cx="8229600" cy="4881563"/>
          </a:xfrm>
        </p:spPr>
        <p:txBody>
          <a:bodyPr>
            <a:normAutofit fontScale="85000" lnSpcReduction="20000"/>
          </a:bodyPr>
          <a:lstStyle/>
          <a:p>
            <a:pPr>
              <a:lnSpc>
                <a:spcPct val="150000"/>
              </a:lnSpc>
            </a:pPr>
            <a:r>
              <a:rPr lang="en-US" altLang="zh-CN" b="1" dirty="0" smtClean="0"/>
              <a:t>3.</a:t>
            </a:r>
            <a:r>
              <a:rPr lang="zh-CN" altLang="en-US" b="1" dirty="0" smtClean="0"/>
              <a:t>昏睡</a:t>
            </a:r>
            <a:endParaRPr lang="zh-CN" altLang="en-US" dirty="0" smtClean="0"/>
          </a:p>
          <a:p>
            <a:pPr>
              <a:lnSpc>
                <a:spcPct val="150000"/>
              </a:lnSpc>
            </a:pPr>
            <a:r>
              <a:rPr lang="zh-CN" altLang="en-US" dirty="0" smtClean="0"/>
              <a:t>患者处于较深睡眠，不能被唤醒，不能对答，对伤害性刺激如针刺、压眶等会躲避或被唤醒，但旋即又熟睡。</a:t>
            </a:r>
          </a:p>
          <a:p>
            <a:pPr>
              <a:lnSpc>
                <a:spcPct val="150000"/>
              </a:lnSpc>
            </a:pPr>
            <a:r>
              <a:rPr lang="en-US" altLang="zh-CN" b="1" dirty="0" smtClean="0"/>
              <a:t>4.</a:t>
            </a:r>
            <a:r>
              <a:rPr lang="zh-CN" altLang="en-US" b="1" dirty="0" smtClean="0"/>
              <a:t>昏迷</a:t>
            </a:r>
            <a:endParaRPr lang="zh-CN" altLang="en-US" dirty="0" smtClean="0"/>
          </a:p>
          <a:p>
            <a:pPr>
              <a:lnSpc>
                <a:spcPct val="150000"/>
              </a:lnSpc>
            </a:pPr>
            <a:r>
              <a:rPr lang="zh-CN" altLang="en-US" dirty="0" smtClean="0"/>
              <a:t>意识活动丧失，对外界各种刺激或自身内部的需要不能感知。可有无意识的活动，任何刺激均不能被唤醒。按刺激反应及反射活动等可分三度：</a:t>
            </a:r>
          </a:p>
          <a:p>
            <a:endParaRPr lang="zh-CN" altLang="en-US"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47</a:t>
            </a:fld>
            <a:endParaRPr lang="zh-CN" altLang="en-US" dirty="0">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p:cNvSpPr>
            <a:spLocks noGrp="1"/>
          </p:cNvSpPr>
          <p:nvPr>
            <p:ph idx="1"/>
          </p:nvPr>
        </p:nvSpPr>
        <p:spPr>
          <a:xfrm>
            <a:off x="827583" y="620688"/>
            <a:ext cx="8137029" cy="5904656"/>
          </a:xfrm>
        </p:spPr>
        <p:txBody>
          <a:bodyPr>
            <a:normAutofit fontScale="70000" lnSpcReduction="20000"/>
          </a:bodyPr>
          <a:lstStyle/>
          <a:p>
            <a:pPr>
              <a:lnSpc>
                <a:spcPct val="150000"/>
              </a:lnSpc>
            </a:pPr>
            <a:r>
              <a:rPr lang="zh-CN" altLang="en-US" sz="3600" b="1" dirty="0" smtClean="0"/>
              <a:t>（</a:t>
            </a:r>
            <a:r>
              <a:rPr lang="en-US" altLang="zh-CN" sz="3600" b="1" dirty="0" smtClean="0"/>
              <a:t>1</a:t>
            </a:r>
            <a:r>
              <a:rPr lang="zh-CN" altLang="en-US" sz="3600" b="1" dirty="0" smtClean="0"/>
              <a:t>）浅昏迷 </a:t>
            </a:r>
            <a:r>
              <a:rPr lang="zh-CN" altLang="en-US" sz="3600" dirty="0" smtClean="0"/>
              <a:t>随意活动消失，对疼痛刺激有反应，各种生理反射（吞咽、咳嗽、角膜反射、瞳孔对光反应等）存在，体温、脉搏、呼吸多无明显改变，可伴谵妄或躁动。</a:t>
            </a:r>
          </a:p>
          <a:p>
            <a:pPr>
              <a:lnSpc>
                <a:spcPct val="150000"/>
              </a:lnSpc>
            </a:pPr>
            <a:r>
              <a:rPr lang="zh-CN" altLang="en-US" sz="3600" b="1" dirty="0" smtClean="0"/>
              <a:t>（</a:t>
            </a:r>
            <a:r>
              <a:rPr lang="en-US" altLang="zh-CN" sz="3600" b="1" dirty="0" smtClean="0"/>
              <a:t>2</a:t>
            </a:r>
            <a:r>
              <a:rPr lang="zh-CN" altLang="en-US" sz="3600" b="1" dirty="0" smtClean="0"/>
              <a:t>）深昏迷 </a:t>
            </a:r>
            <a:r>
              <a:rPr lang="zh-CN" altLang="en-US" sz="3600" dirty="0" smtClean="0"/>
              <a:t>随意活动完全消失，对各种刺激皆无反应，各种生理反射消失，可有呼吸不规则、血压下降、大小便失禁、全身肌肉松驰、去大脑强直等。</a:t>
            </a:r>
          </a:p>
          <a:p>
            <a:pPr>
              <a:lnSpc>
                <a:spcPct val="150000"/>
              </a:lnSpc>
            </a:pPr>
            <a:r>
              <a:rPr lang="zh-CN" altLang="en-US" sz="3600" b="1" dirty="0" smtClean="0"/>
              <a:t>（</a:t>
            </a:r>
            <a:r>
              <a:rPr lang="en-US" altLang="zh-CN" sz="3600" b="1" dirty="0" smtClean="0"/>
              <a:t>3</a:t>
            </a:r>
            <a:r>
              <a:rPr lang="zh-CN" altLang="en-US" sz="3600" b="1" dirty="0" smtClean="0"/>
              <a:t>）极度昏迷 </a:t>
            </a:r>
            <a:r>
              <a:rPr lang="zh-CN" altLang="en-US" sz="3600" dirty="0" smtClean="0"/>
              <a:t>又称</a:t>
            </a:r>
            <a:r>
              <a:rPr lang="zh-CN" altLang="en-US" sz="3600" dirty="0" smtClean="0">
                <a:hlinkClick r:id="rId2"/>
              </a:rPr>
              <a:t>脑死亡</a:t>
            </a:r>
            <a:r>
              <a:rPr lang="zh-CN" altLang="en-US" sz="3600" dirty="0" smtClean="0"/>
              <a:t>。病人处于濒死状态，无自主呼吸，各种反射消失，脑电图呈病理性电静息，脑功能丧失持续在</a:t>
            </a:r>
            <a:r>
              <a:rPr lang="en-US" altLang="zh-CN" sz="3600" dirty="0" smtClean="0"/>
              <a:t>24</a:t>
            </a:r>
            <a:r>
              <a:rPr lang="zh-CN" altLang="en-US" sz="3600" dirty="0" smtClean="0"/>
              <a:t>小时以上，排除了药物因素的影响。</a:t>
            </a:r>
          </a:p>
          <a:p>
            <a:endParaRPr lang="zh-CN" altLang="en-US"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48</a:t>
            </a:fld>
            <a:endParaRPr lang="zh-CN" altLang="en-US" dirty="0">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a:p>
        </p:txBody>
      </p:sp>
      <p:sp>
        <p:nvSpPr>
          <p:cNvPr id="48131" name="内容占位符 2"/>
          <p:cNvSpPr>
            <a:spLocks noGrp="1"/>
          </p:cNvSpPr>
          <p:nvPr>
            <p:ph idx="1"/>
          </p:nvPr>
        </p:nvSpPr>
        <p:spPr/>
        <p:txBody>
          <a:bodyPr>
            <a:normAutofit fontScale="92500"/>
          </a:bodyPr>
          <a:lstStyle/>
          <a:p>
            <a:r>
              <a:rPr lang="zh-CN" altLang="en-US" b="1" dirty="0" smtClean="0"/>
              <a:t>谵妄状态</a:t>
            </a:r>
            <a:endParaRPr lang="zh-CN" altLang="en-US" dirty="0" smtClean="0"/>
          </a:p>
          <a:p>
            <a:pPr>
              <a:lnSpc>
                <a:spcPct val="150000"/>
              </a:lnSpc>
              <a:buNone/>
            </a:pPr>
            <a:r>
              <a:rPr lang="zh-CN" altLang="en-US" dirty="0" smtClean="0"/>
              <a:t>         较意识模糊严重，定向力和自知力均障碍，不能与外界正常接触，常有丰富的错觉和幻觉，形象生动逼真的错觉可引起恐惧、外逃或伤人行为。谵妄的临床特征中以注意的缺陷、意识水平低下、知觉紊乱以及睡眠</a:t>
            </a:r>
            <a:r>
              <a:rPr lang="en-US" altLang="zh-CN" dirty="0" smtClean="0"/>
              <a:t>-</a:t>
            </a:r>
            <a:r>
              <a:rPr lang="zh-CN" altLang="en-US" dirty="0" smtClean="0"/>
              <a:t>觉醒周期的紊乱为主要症状。</a:t>
            </a:r>
          </a:p>
          <a:p>
            <a:endParaRPr lang="zh-CN" altLang="en-US"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49</a:t>
            </a:fld>
            <a:endParaRPr lang="zh-CN" altLang="en-US" dirty="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681022"/>
          </a:xfrm>
        </p:spPr>
        <p:txBody>
          <a:bodyPr>
            <a:noAutofit/>
          </a:bodyPr>
          <a:lstStyle/>
          <a:p>
            <a:pPr algn="ctr" eaLnBrk="1" fontAlgn="auto" hangingPunct="1">
              <a:spcAft>
                <a:spcPts val="0"/>
              </a:spcAft>
              <a:defRPr/>
            </a:pPr>
            <a:endParaRPr lang="zh-CN" altLang="en-US" sz="5400" dirty="0" smtClean="0">
              <a:solidFill>
                <a:srgbClr val="FF0000"/>
              </a:solidFill>
            </a:endParaRPr>
          </a:p>
        </p:txBody>
      </p:sp>
      <p:sp>
        <p:nvSpPr>
          <p:cNvPr id="12291" name="Rectangle 3"/>
          <p:cNvSpPr>
            <a:spLocks noGrp="1" noChangeArrowheads="1"/>
          </p:cNvSpPr>
          <p:nvPr>
            <p:ph idx="1"/>
          </p:nvPr>
        </p:nvSpPr>
        <p:spPr>
          <a:xfrm>
            <a:off x="611188" y="1285875"/>
            <a:ext cx="8075612" cy="5214938"/>
          </a:xfrm>
        </p:spPr>
        <p:txBody>
          <a:bodyPr/>
          <a:lstStyle/>
          <a:p>
            <a:pPr lvl="1" eaLnBrk="1" hangingPunct="1">
              <a:buFont typeface="Wingdings 2" pitchFamily="18" charset="2"/>
              <a:buNone/>
              <a:defRPr/>
            </a:pPr>
            <a:r>
              <a:rPr lang="zh-CN" altLang="en-US" sz="3600" dirty="0" smtClean="0">
                <a:latin typeface="宋体" pitchFamily="2" charset="-122"/>
              </a:rPr>
              <a:t> </a:t>
            </a:r>
            <a:r>
              <a:rPr lang="zh-CN" altLang="en-US" sz="3600" dirty="0" smtClean="0">
                <a:latin typeface="黑体" pitchFamily="49" charset="-122"/>
                <a:ea typeface="黑体" pitchFamily="49" charset="-122"/>
              </a:rPr>
              <a:t>一般认为温度≥</a:t>
            </a:r>
            <a:r>
              <a:rPr lang="en-US" altLang="zh-CN" sz="3600" dirty="0" smtClean="0">
                <a:latin typeface="黑体" pitchFamily="49" charset="-122"/>
                <a:ea typeface="黑体" pitchFamily="49" charset="-122"/>
              </a:rPr>
              <a:t>37.4</a:t>
            </a:r>
            <a:r>
              <a:rPr lang="zh-CN" altLang="en-US" sz="3600" dirty="0" smtClean="0">
                <a:latin typeface="黑体" pitchFamily="49" charset="-122"/>
                <a:ea typeface="黑体" pitchFamily="49" charset="-122"/>
              </a:rPr>
              <a:t>℃或一天内体温之差</a:t>
            </a:r>
            <a:r>
              <a:rPr lang="en-US" altLang="zh-CN" sz="3600" dirty="0" smtClean="0">
                <a:latin typeface="黑体" pitchFamily="49" charset="-122"/>
                <a:ea typeface="黑体" pitchFamily="49" charset="-122"/>
              </a:rPr>
              <a:t>&gt;1°C,</a:t>
            </a:r>
            <a:r>
              <a:rPr lang="zh-CN" altLang="en-US" sz="3600" dirty="0" smtClean="0">
                <a:latin typeface="黑体" pitchFamily="49" charset="-122"/>
                <a:ea typeface="黑体" pitchFamily="49" charset="-122"/>
              </a:rPr>
              <a:t>就可称为发热。</a:t>
            </a:r>
          </a:p>
          <a:p>
            <a:pPr eaLnBrk="1" hangingPunct="1">
              <a:defRPr/>
            </a:pPr>
            <a:r>
              <a:rPr lang="zh-CN" altLang="en-US" sz="3200" dirty="0" smtClean="0">
                <a:latin typeface="宋体" pitchFamily="2" charset="-122"/>
                <a:ea typeface="宋体" pitchFamily="2" charset="-122"/>
              </a:rPr>
              <a:t>正常体温：</a:t>
            </a:r>
            <a:r>
              <a:rPr lang="en-US" altLang="zh-CN" sz="3200" dirty="0" smtClean="0">
                <a:latin typeface="宋体" pitchFamily="2" charset="-122"/>
                <a:ea typeface="宋体" pitchFamily="2" charset="-122"/>
              </a:rPr>
              <a:t>36.0-37.0 C(</a:t>
            </a:r>
            <a:r>
              <a:rPr lang="zh-CN" altLang="en-US" sz="3200" dirty="0" smtClean="0">
                <a:latin typeface="宋体" pitchFamily="2" charset="-122"/>
                <a:ea typeface="宋体" pitchFamily="2" charset="-122"/>
              </a:rPr>
              <a:t>腋下</a:t>
            </a:r>
            <a:r>
              <a:rPr lang="en-US" altLang="zh-CN" sz="3200" dirty="0" smtClean="0">
                <a:latin typeface="宋体" pitchFamily="2" charset="-122"/>
                <a:ea typeface="宋体" pitchFamily="2" charset="-122"/>
              </a:rPr>
              <a:t>)</a:t>
            </a:r>
          </a:p>
          <a:p>
            <a:pPr eaLnBrk="1" hangingPunct="1">
              <a:defRPr/>
            </a:pPr>
            <a:r>
              <a:rPr lang="en-US" altLang="zh-CN" sz="3200" dirty="0" smtClean="0">
                <a:latin typeface="宋体" pitchFamily="2" charset="-122"/>
                <a:ea typeface="宋体" pitchFamily="2" charset="-122"/>
              </a:rPr>
              <a:t>37.4-38</a:t>
            </a:r>
            <a:r>
              <a:rPr lang="zh-CN" altLang="en-US" sz="3200" dirty="0" smtClean="0"/>
              <a:t>℃</a:t>
            </a:r>
            <a:r>
              <a:rPr lang="en-US" altLang="zh-CN" sz="3200" dirty="0" smtClean="0">
                <a:latin typeface="宋体" pitchFamily="2" charset="-122"/>
                <a:ea typeface="宋体" pitchFamily="2" charset="-122"/>
              </a:rPr>
              <a:t> </a:t>
            </a:r>
            <a:r>
              <a:rPr lang="zh-CN" altLang="en-US" sz="3200" dirty="0" smtClean="0">
                <a:latin typeface="宋体" pitchFamily="2" charset="-122"/>
                <a:ea typeface="宋体" pitchFamily="2" charset="-122"/>
              </a:rPr>
              <a:t>低热</a:t>
            </a:r>
          </a:p>
          <a:p>
            <a:pPr eaLnBrk="1" hangingPunct="1">
              <a:defRPr/>
            </a:pPr>
            <a:r>
              <a:rPr lang="en-US" altLang="zh-CN" sz="3200" dirty="0" smtClean="0">
                <a:latin typeface="宋体" pitchFamily="2" charset="-122"/>
                <a:ea typeface="宋体" pitchFamily="2" charset="-122"/>
              </a:rPr>
              <a:t>38.1-39</a:t>
            </a:r>
            <a:r>
              <a:rPr lang="zh-CN" altLang="en-US" sz="3200" dirty="0" smtClean="0"/>
              <a:t>℃</a:t>
            </a:r>
            <a:r>
              <a:rPr lang="en-US" altLang="zh-CN" sz="3200" dirty="0" smtClean="0">
                <a:latin typeface="宋体" pitchFamily="2" charset="-122"/>
                <a:ea typeface="宋体" pitchFamily="2" charset="-122"/>
              </a:rPr>
              <a:t> </a:t>
            </a:r>
            <a:r>
              <a:rPr lang="zh-CN" altLang="en-US" sz="3200" dirty="0" smtClean="0">
                <a:latin typeface="宋体" pitchFamily="2" charset="-122"/>
                <a:ea typeface="宋体" pitchFamily="2" charset="-122"/>
              </a:rPr>
              <a:t>中度热</a:t>
            </a:r>
          </a:p>
          <a:p>
            <a:pPr eaLnBrk="1" hangingPunct="1">
              <a:defRPr/>
            </a:pPr>
            <a:r>
              <a:rPr lang="en-US" altLang="zh-CN" sz="3200" dirty="0" smtClean="0">
                <a:latin typeface="宋体" pitchFamily="2" charset="-122"/>
                <a:ea typeface="宋体" pitchFamily="2" charset="-122"/>
              </a:rPr>
              <a:t>39.1-41</a:t>
            </a:r>
            <a:r>
              <a:rPr lang="zh-CN" altLang="en-US" sz="3200" dirty="0" smtClean="0"/>
              <a:t>℃  </a:t>
            </a:r>
            <a:r>
              <a:rPr lang="zh-CN" altLang="en-US" sz="3200" dirty="0" smtClean="0">
                <a:latin typeface="宋体" pitchFamily="2" charset="-122"/>
                <a:ea typeface="宋体" pitchFamily="2" charset="-122"/>
              </a:rPr>
              <a:t>高热</a:t>
            </a:r>
          </a:p>
          <a:p>
            <a:pPr eaLnBrk="1" hangingPunct="1">
              <a:defRPr/>
            </a:pPr>
            <a:r>
              <a:rPr lang="en-US" altLang="zh-CN" sz="3200" dirty="0" smtClean="0">
                <a:latin typeface="宋体" pitchFamily="2" charset="-122"/>
                <a:ea typeface="宋体" pitchFamily="2" charset="-122"/>
              </a:rPr>
              <a:t>&gt;41</a:t>
            </a:r>
            <a:r>
              <a:rPr lang="zh-CN" altLang="en-US" sz="3200" dirty="0" smtClean="0"/>
              <a:t>℃ </a:t>
            </a:r>
            <a:r>
              <a:rPr lang="zh-CN" altLang="en-US" sz="3200" dirty="0" smtClean="0">
                <a:latin typeface="宋体" pitchFamily="2" charset="-122"/>
                <a:ea typeface="宋体" pitchFamily="2" charset="-122"/>
              </a:rPr>
              <a:t>超高热</a:t>
            </a:r>
            <a:endParaRPr lang="zh-CN" altLang="en-US" sz="3600" dirty="0" smtClean="0">
              <a:latin typeface="宋体" pitchFamily="2" charset="-122"/>
              <a:ea typeface="宋体" pitchFamily="2" charset="-122"/>
            </a:endParaRPr>
          </a:p>
          <a:p>
            <a:pPr eaLnBrk="1" hangingPunct="1">
              <a:buFont typeface="Wingdings 2" pitchFamily="18" charset="2"/>
              <a:buNone/>
              <a:defRPr/>
            </a:pPr>
            <a:r>
              <a:rPr lang="zh-CN" altLang="en-US" sz="3200" dirty="0" smtClean="0">
                <a:latin typeface="宋体" pitchFamily="2" charset="-122"/>
              </a:rPr>
              <a:t>通常体温每升高</a:t>
            </a:r>
            <a:r>
              <a:rPr lang="en-US" altLang="zh-CN" sz="3200" dirty="0" smtClean="0">
                <a:latin typeface="宋体" pitchFamily="2" charset="-122"/>
              </a:rPr>
              <a:t>1</a:t>
            </a:r>
            <a:r>
              <a:rPr lang="zh-CN" altLang="en-US" sz="3200" dirty="0" smtClean="0"/>
              <a:t>℃</a:t>
            </a:r>
            <a:r>
              <a:rPr lang="zh-CN" altLang="en-US" sz="3200" dirty="0" smtClean="0">
                <a:latin typeface="宋体" pitchFamily="2" charset="-122"/>
              </a:rPr>
              <a:t>，脉搏每分钟增加</a:t>
            </a:r>
            <a:r>
              <a:rPr lang="en-US" altLang="zh-CN" sz="3200" dirty="0" smtClean="0">
                <a:latin typeface="宋体" pitchFamily="2" charset="-122"/>
              </a:rPr>
              <a:t>10</a:t>
            </a:r>
            <a:r>
              <a:rPr lang="zh-CN" altLang="en-US" sz="3200" dirty="0" smtClean="0">
                <a:latin typeface="宋体" pitchFamily="2" charset="-122"/>
              </a:rPr>
              <a:t>次。</a:t>
            </a:r>
            <a:endParaRPr lang="zh-CN" altLang="en-US" sz="3200" dirty="0" smtClean="0"/>
          </a:p>
          <a:p>
            <a:pPr eaLnBrk="1" hangingPunct="1">
              <a:defRPr/>
            </a:pPr>
            <a:endParaRPr lang="zh-CN" altLang="en-US" dirty="0" smtClean="0"/>
          </a:p>
          <a:p>
            <a:pPr eaLnBrk="1" hangingPunct="1">
              <a:defRPr/>
            </a:pPr>
            <a:endParaRPr lang="en-US" altLang="zh-CN"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a:t>
            </a:fld>
            <a:endParaRPr lang="zh-CN" altLang="en-US" dirty="0">
              <a:latin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87624" y="332656"/>
            <a:ext cx="6912768" cy="936104"/>
          </a:xfrm>
        </p:spPr>
        <p:txBody>
          <a:bodyPr>
            <a:normAutofit/>
          </a:bodyPr>
          <a:lstStyle/>
          <a:p>
            <a:pPr eaLnBrk="1" fontAlgn="auto" hangingPunct="1">
              <a:spcAft>
                <a:spcPts val="0"/>
              </a:spcAft>
              <a:defRPr/>
            </a:pPr>
            <a:r>
              <a:rPr lang="zh-CN" altLang="en-US" dirty="0" smtClean="0">
                <a:solidFill>
                  <a:srgbClr val="FF0000"/>
                </a:solidFill>
              </a:rPr>
              <a:t>          （十四）乳房肿块</a:t>
            </a:r>
          </a:p>
        </p:txBody>
      </p:sp>
      <p:sp>
        <p:nvSpPr>
          <p:cNvPr id="43011" name="Rectangle 3"/>
          <p:cNvSpPr>
            <a:spLocks noGrp="1" noChangeArrowheads="1"/>
          </p:cNvSpPr>
          <p:nvPr>
            <p:ph idx="1"/>
          </p:nvPr>
        </p:nvSpPr>
        <p:spPr>
          <a:xfrm>
            <a:off x="1619672" y="1844824"/>
            <a:ext cx="7067128" cy="4449614"/>
          </a:xfrm>
        </p:spPr>
        <p:txBody>
          <a:bodyPr/>
          <a:lstStyle/>
          <a:p>
            <a:pPr eaLnBrk="1" hangingPunct="1">
              <a:defRPr/>
            </a:pPr>
            <a:r>
              <a:rPr lang="zh-CN" altLang="en-US" sz="3600" dirty="0" smtClean="0"/>
              <a:t>乳腺炎、乳房脓肿</a:t>
            </a:r>
            <a:endParaRPr lang="en-US" altLang="zh-CN" sz="3600" dirty="0" smtClean="0"/>
          </a:p>
          <a:p>
            <a:pPr eaLnBrk="1" hangingPunct="1">
              <a:defRPr/>
            </a:pPr>
            <a:r>
              <a:rPr lang="zh-CN" altLang="en-US" sz="3600" dirty="0" smtClean="0"/>
              <a:t>乳腺增生</a:t>
            </a:r>
            <a:endParaRPr lang="en-US" altLang="zh-CN" sz="3600" dirty="0" smtClean="0"/>
          </a:p>
          <a:p>
            <a:pPr eaLnBrk="1" hangingPunct="1">
              <a:defRPr/>
            </a:pPr>
            <a:r>
              <a:rPr lang="zh-CN" altLang="en-US" sz="3600" dirty="0" smtClean="0"/>
              <a:t>乳腺纤维瘤</a:t>
            </a:r>
          </a:p>
          <a:p>
            <a:pPr eaLnBrk="1" hangingPunct="1">
              <a:defRPr/>
            </a:pPr>
            <a:r>
              <a:rPr lang="zh-CN" altLang="en-US" sz="3600" dirty="0" smtClean="0"/>
              <a:t>乳房肿瘤</a:t>
            </a:r>
            <a:endParaRPr lang="en-US" altLang="zh-CN" sz="3600" dirty="0" smtClean="0"/>
          </a:p>
          <a:p>
            <a:pPr eaLnBrk="1" hangingPunct="1">
              <a:defRPr/>
            </a:pPr>
            <a:endParaRPr lang="en-US" altLang="zh-CN" sz="3200" dirty="0"/>
          </a:p>
          <a:p>
            <a:pPr eaLnBrk="1" hangingPunct="1">
              <a:defRPr/>
            </a:pPr>
            <a:endParaRPr lang="en-US" altLang="zh-CN" sz="3200" dirty="0" smtClean="0"/>
          </a:p>
          <a:p>
            <a:pPr marL="0" indent="0" eaLnBrk="1" hangingPunct="1">
              <a:buFont typeface="Wingdings 2" pitchFamily="18" charset="2"/>
              <a:buNone/>
              <a:defRPr/>
            </a:pPr>
            <a:r>
              <a:rPr lang="zh-CN" altLang="en-US" sz="3200" dirty="0" smtClean="0"/>
              <a:t>             </a:t>
            </a:r>
            <a:r>
              <a:rPr lang="zh-CN" altLang="en-US" sz="3200" dirty="0" smtClean="0">
                <a:solidFill>
                  <a:srgbClr val="FF0000"/>
                </a:solidFill>
              </a:rPr>
              <a:t>乳腺疾病不是女人的专利</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50</a:t>
            </a:fld>
            <a:endParaRPr lang="zh-CN" altLang="en-US" dirty="0">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22881"/>
          <p:cNvSpPr>
            <a:spLocks noGrp="1"/>
          </p:cNvSpPr>
          <p:nvPr>
            <p:ph type="title"/>
          </p:nvPr>
        </p:nvSpPr>
        <p:spPr/>
        <p:txBody>
          <a:bodyPr anchor="ctr"/>
          <a:lstStyle/>
          <a:p>
            <a:r>
              <a:rPr lang="en-US" altLang="zh-CN" sz="3600" b="1" dirty="0">
                <a:solidFill>
                  <a:srgbClr val="FF0000"/>
                </a:solidFill>
              </a:rPr>
              <a:t>            </a:t>
            </a:r>
            <a:r>
              <a:rPr lang="zh-CN" altLang="en-US" sz="3600" b="1" dirty="0">
                <a:solidFill>
                  <a:srgbClr val="FF0000"/>
                </a:solidFill>
              </a:rPr>
              <a:t>二、常见病防治</a:t>
            </a:r>
          </a:p>
        </p:txBody>
      </p:sp>
      <p:sp>
        <p:nvSpPr>
          <p:cNvPr id="122883" name="文本占位符 122882"/>
          <p:cNvSpPr>
            <a:spLocks noGrp="1"/>
          </p:cNvSpPr>
          <p:nvPr>
            <p:ph idx="1"/>
          </p:nvPr>
        </p:nvSpPr>
        <p:spPr>
          <a:xfrm>
            <a:off x="3132138" y="1700213"/>
            <a:ext cx="8229600" cy="3886200"/>
          </a:xfrm>
        </p:spPr>
        <p:txBody>
          <a:bodyPr/>
          <a:lstStyle/>
          <a:p>
            <a:endParaRPr lang="zh-CN" altLang="en-US" dirty="0"/>
          </a:p>
          <a:p>
            <a:r>
              <a:rPr lang="zh-CN" altLang="en-US" dirty="0"/>
              <a:t>呼吸系统</a:t>
            </a:r>
          </a:p>
          <a:p>
            <a:r>
              <a:rPr lang="zh-CN" altLang="en-US" dirty="0">
                <a:sym typeface="+mn-ea"/>
              </a:rPr>
              <a:t>五官</a:t>
            </a:r>
          </a:p>
          <a:p>
            <a:r>
              <a:rPr lang="zh-CN" altLang="en-US" dirty="0"/>
              <a:t>消化系统</a:t>
            </a:r>
          </a:p>
          <a:p>
            <a:r>
              <a:rPr lang="zh-CN" altLang="en-US" dirty="0"/>
              <a:t>泌尿系统</a:t>
            </a:r>
          </a:p>
          <a:p>
            <a:r>
              <a:rPr lang="zh-CN" altLang="en-US" dirty="0"/>
              <a:t>皮肤</a:t>
            </a:r>
          </a:p>
          <a:p>
            <a:endParaRPr lang="zh-CN" altLang="en-US"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51</a:t>
            </a:fld>
            <a:endParaRPr lang="zh-CN" altLang="en-US" dirty="0">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56321"/>
          <p:cNvSpPr>
            <a:spLocks noGrp="1"/>
          </p:cNvSpPr>
          <p:nvPr>
            <p:ph type="title"/>
          </p:nvPr>
        </p:nvSpPr>
        <p:spPr>
          <a:xfrm>
            <a:off x="1258888" y="476250"/>
            <a:ext cx="7543800" cy="609600"/>
          </a:xfrm>
        </p:spPr>
        <p:txBody>
          <a:bodyPr anchor="ctr">
            <a:normAutofit fontScale="90000"/>
          </a:bodyPr>
          <a:lstStyle/>
          <a:p>
            <a:r>
              <a:rPr lang="en-US" altLang="zh-CN" sz="2800" b="1" dirty="0">
                <a:solidFill>
                  <a:srgbClr val="FF0000"/>
                </a:solidFill>
              </a:rPr>
              <a:t>          </a:t>
            </a:r>
            <a:r>
              <a:rPr lang="zh-CN" altLang="en-US" sz="3600" b="1" dirty="0">
                <a:solidFill>
                  <a:srgbClr val="FF0000"/>
                </a:solidFill>
              </a:rPr>
              <a:t>上呼吸道感染（上感）</a:t>
            </a:r>
            <a:endParaRPr lang="zh-CN" altLang="en-US" sz="3600">
              <a:solidFill>
                <a:srgbClr val="FF0000"/>
              </a:solidFill>
            </a:endParaRPr>
          </a:p>
        </p:txBody>
      </p:sp>
      <p:sp>
        <p:nvSpPr>
          <p:cNvPr id="56323" name="文本占位符 56322"/>
          <p:cNvSpPr>
            <a:spLocks noGrp="1"/>
          </p:cNvSpPr>
          <p:nvPr>
            <p:ph idx="1"/>
          </p:nvPr>
        </p:nvSpPr>
        <p:spPr>
          <a:xfrm>
            <a:off x="928662" y="1214422"/>
            <a:ext cx="8031192" cy="5000660"/>
          </a:xfrm>
        </p:spPr>
        <p:txBody>
          <a:bodyPr/>
          <a:lstStyle/>
          <a:p>
            <a:pPr marL="0" indent="0" algn="just">
              <a:buNone/>
            </a:pPr>
            <a:r>
              <a:rPr lang="zh-CN" altLang="en-US" sz="2800" b="1" dirty="0"/>
              <a:t>（一）病因</a:t>
            </a:r>
          </a:p>
          <a:p>
            <a:pPr marL="0" indent="0" algn="just">
              <a:buNone/>
            </a:pPr>
            <a:r>
              <a:rPr lang="zh-CN" altLang="en-US" sz="2800" b="1" dirty="0"/>
              <a:t>        病毒感染为主，其次是细菌感染，诱因是受凉、淋雨、疲劳或抵抗力下降时</a:t>
            </a:r>
            <a:r>
              <a:rPr lang="zh-CN" altLang="en-US" sz="2800" dirty="0"/>
              <a:t>。</a:t>
            </a:r>
          </a:p>
          <a:p>
            <a:pPr marL="0" indent="0" algn="just">
              <a:buNone/>
            </a:pPr>
            <a:r>
              <a:rPr lang="zh-CN" altLang="en-US" sz="2800" b="1" dirty="0"/>
              <a:t>（二）症状</a:t>
            </a:r>
          </a:p>
          <a:p>
            <a:pPr marL="0" indent="0" algn="just">
              <a:buNone/>
            </a:pPr>
            <a:r>
              <a:rPr lang="zh-CN" altLang="en-US" sz="2800" b="1" dirty="0"/>
              <a:t>       鼻塞、流涕、喷嚏、咽痛痒、声嘶哑、发热、头痛、乏力、肌肉酸痛。</a:t>
            </a:r>
          </a:p>
          <a:p>
            <a:pPr marL="0" indent="0">
              <a:buNone/>
            </a:pPr>
            <a:r>
              <a:rPr lang="zh-CN" altLang="en-US" sz="2800" b="1" dirty="0"/>
              <a:t>（三）体征：</a:t>
            </a:r>
          </a:p>
          <a:p>
            <a:pPr marL="0" indent="0">
              <a:buNone/>
            </a:pPr>
            <a:r>
              <a:rPr lang="zh-CN" altLang="en-US" sz="2800" b="1" dirty="0"/>
              <a:t>       鼻、咽、及扁桃体充血，下颌淋巴结肿大。</a:t>
            </a:r>
          </a:p>
          <a:p>
            <a:pPr marL="0" indent="0">
              <a:buNone/>
            </a:pPr>
            <a:r>
              <a:rPr lang="zh-CN" altLang="en-US" sz="2800" b="1" dirty="0"/>
              <a:t>（四）治疗：</a:t>
            </a:r>
          </a:p>
          <a:p>
            <a:pPr marL="0" indent="0">
              <a:buNone/>
            </a:pPr>
            <a:r>
              <a:rPr lang="zh-CN" altLang="en-US" sz="2800" b="1" dirty="0"/>
              <a:t>       休息及对症治疗。 </a:t>
            </a:r>
          </a:p>
          <a:p>
            <a:pPr marL="0" indent="0">
              <a:buNone/>
            </a:pPr>
            <a:endParaRPr lang="zh-CN" altLang="en-US" sz="2800" b="1" dirty="0"/>
          </a:p>
          <a:p>
            <a:pPr marL="0" indent="0" algn="just">
              <a:buNone/>
            </a:pPr>
            <a:endParaRPr lang="zh-CN" altLang="en-US" sz="2800" b="1" dirty="0"/>
          </a:p>
          <a:p>
            <a:pPr marL="0" indent="0" algn="just">
              <a:buNone/>
            </a:pPr>
            <a:endParaRPr lang="zh-CN" altLang="en-US" b="1" dirty="0"/>
          </a:p>
          <a:p>
            <a:pPr marL="0" indent="0" algn="just">
              <a:buNone/>
            </a:pPr>
            <a:endParaRPr lang="zh-CN" altLang="en-US" b="1"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52</a:t>
            </a:fld>
            <a:endParaRPr lang="zh-CN" altLang="en-US" dirty="0">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6385"/>
          <p:cNvSpPr>
            <a:spLocks noGrp="1"/>
          </p:cNvSpPr>
          <p:nvPr>
            <p:ph type="title"/>
          </p:nvPr>
        </p:nvSpPr>
        <p:spPr>
          <a:xfrm>
            <a:off x="1042988" y="765175"/>
            <a:ext cx="7543800" cy="762000"/>
          </a:xfrm>
        </p:spPr>
        <p:txBody>
          <a:bodyPr anchor="ctr"/>
          <a:lstStyle/>
          <a:p>
            <a:r>
              <a:rPr lang="en-US" altLang="zh-CN" sz="3600" b="1" dirty="0">
                <a:solidFill>
                  <a:srgbClr val="FF0000"/>
                </a:solidFill>
              </a:rPr>
              <a:t>             </a:t>
            </a:r>
            <a:r>
              <a:rPr lang="zh-CN" altLang="en-US" sz="3600" b="1" dirty="0">
                <a:solidFill>
                  <a:srgbClr val="FF0000"/>
                </a:solidFill>
              </a:rPr>
              <a:t>急性扁桃体炎</a:t>
            </a:r>
            <a:endParaRPr lang="zh-CN" altLang="en-US" sz="3600">
              <a:solidFill>
                <a:srgbClr val="FF0000"/>
              </a:solidFill>
            </a:endParaRPr>
          </a:p>
        </p:txBody>
      </p:sp>
      <p:sp>
        <p:nvSpPr>
          <p:cNvPr id="16387" name="文本占位符 16386"/>
          <p:cNvSpPr>
            <a:spLocks noGrp="1"/>
          </p:cNvSpPr>
          <p:nvPr>
            <p:ph idx="1"/>
          </p:nvPr>
        </p:nvSpPr>
        <p:spPr>
          <a:xfrm>
            <a:off x="971550" y="1773238"/>
            <a:ext cx="7620000" cy="5715000"/>
          </a:xfrm>
        </p:spPr>
        <p:txBody>
          <a:bodyPr/>
          <a:lstStyle/>
          <a:p>
            <a:pPr marL="0" indent="0" algn="just">
              <a:lnSpc>
                <a:spcPct val="110000"/>
              </a:lnSpc>
              <a:buNone/>
            </a:pPr>
            <a:r>
              <a:rPr lang="en-US" altLang="zh-CN" sz="2800" b="1" dirty="0"/>
              <a:t>   </a:t>
            </a:r>
            <a:r>
              <a:rPr lang="zh-CN" altLang="en-US" sz="2800" b="1" dirty="0"/>
              <a:t>扁桃体是一个重要的淋巴器官。</a:t>
            </a:r>
          </a:p>
          <a:p>
            <a:pPr marL="0" indent="0" algn="just">
              <a:lnSpc>
                <a:spcPct val="110000"/>
              </a:lnSpc>
              <a:buNone/>
            </a:pPr>
            <a:r>
              <a:rPr lang="zh-CN" altLang="en-US" sz="2800" b="1" dirty="0"/>
              <a:t>（一）病因：</a:t>
            </a:r>
          </a:p>
          <a:p>
            <a:pPr marL="0" indent="0" algn="just">
              <a:lnSpc>
                <a:spcPct val="110000"/>
              </a:lnSpc>
              <a:buNone/>
            </a:pPr>
            <a:r>
              <a:rPr lang="zh-CN" altLang="en-US" sz="2800" b="1" dirty="0"/>
              <a:t>  溶血性链球菌、金黄色葡萄球菌或病毒感染。</a:t>
            </a:r>
          </a:p>
          <a:p>
            <a:pPr marL="0" indent="0" algn="just">
              <a:lnSpc>
                <a:spcPct val="110000"/>
              </a:lnSpc>
              <a:buNone/>
            </a:pPr>
            <a:r>
              <a:rPr lang="zh-CN" altLang="en-US" sz="2800" b="1" dirty="0"/>
              <a:t>（二）症状：</a:t>
            </a:r>
          </a:p>
          <a:p>
            <a:pPr marL="0" indent="0" algn="just">
              <a:lnSpc>
                <a:spcPct val="110000"/>
              </a:lnSpc>
              <a:buNone/>
            </a:pPr>
            <a:r>
              <a:rPr lang="zh-CN" altLang="en-US" sz="2800" b="1" dirty="0"/>
              <a:t>咽痛、畏寒、发热、头痛、乏力、食欲下降</a:t>
            </a:r>
          </a:p>
          <a:p>
            <a:pPr marL="0" indent="0" algn="just">
              <a:lnSpc>
                <a:spcPct val="110000"/>
              </a:lnSpc>
              <a:buNone/>
            </a:pPr>
            <a:r>
              <a:rPr lang="zh-CN" altLang="en-US" sz="2800" b="1" dirty="0"/>
              <a:t>（三）治疗</a:t>
            </a:r>
          </a:p>
          <a:p>
            <a:pPr marL="0" indent="0" algn="just">
              <a:lnSpc>
                <a:spcPct val="110000"/>
              </a:lnSpc>
              <a:buNone/>
            </a:pPr>
            <a:r>
              <a:rPr lang="zh-CN" altLang="en-US" sz="2800" b="1" dirty="0"/>
              <a:t> </a:t>
            </a:r>
            <a:r>
              <a:rPr lang="en-US" altLang="zh-CN" sz="2800" b="1" dirty="0"/>
              <a:t>1  </a:t>
            </a:r>
            <a:r>
              <a:rPr lang="zh-CN" altLang="en-US" sz="2800" b="1" dirty="0"/>
              <a:t>局部涂布碘甘油、抗菌治疗。</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53</a:t>
            </a:fld>
            <a:endParaRPr lang="zh-CN" altLang="en-US" dirty="0">
              <a:latin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7409"/>
          <p:cNvSpPr>
            <a:spLocks noGrp="1"/>
          </p:cNvSpPr>
          <p:nvPr>
            <p:ph type="title"/>
          </p:nvPr>
        </p:nvSpPr>
        <p:spPr>
          <a:xfrm>
            <a:off x="1116013" y="765175"/>
            <a:ext cx="7543800" cy="762000"/>
          </a:xfrm>
        </p:spPr>
        <p:txBody>
          <a:bodyPr anchor="ctr"/>
          <a:lstStyle/>
          <a:p>
            <a:r>
              <a:rPr lang="en-US" altLang="zh-CN" sz="3200" b="1" dirty="0">
                <a:solidFill>
                  <a:srgbClr val="FF0000"/>
                </a:solidFill>
              </a:rPr>
              <a:t>       </a:t>
            </a:r>
            <a:r>
              <a:rPr lang="zh-CN" altLang="en-US" sz="3200" b="1" dirty="0">
                <a:solidFill>
                  <a:srgbClr val="FF0000"/>
                </a:solidFill>
              </a:rPr>
              <a:t>急性气管炎、急性支气管炎</a:t>
            </a:r>
            <a:endParaRPr lang="zh-CN" altLang="en-US" sz="3200" b="1">
              <a:solidFill>
                <a:srgbClr val="FF0000"/>
              </a:solidFill>
            </a:endParaRPr>
          </a:p>
        </p:txBody>
      </p:sp>
      <p:sp>
        <p:nvSpPr>
          <p:cNvPr id="17411" name="文本占位符 17410"/>
          <p:cNvSpPr>
            <a:spLocks noGrp="1"/>
          </p:cNvSpPr>
          <p:nvPr>
            <p:ph idx="1"/>
          </p:nvPr>
        </p:nvSpPr>
        <p:spPr>
          <a:xfrm>
            <a:off x="971550" y="1557338"/>
            <a:ext cx="7620000" cy="5867400"/>
          </a:xfrm>
        </p:spPr>
        <p:txBody>
          <a:bodyPr/>
          <a:lstStyle/>
          <a:p>
            <a:pPr marL="103505" indent="-103505" algn="just">
              <a:lnSpc>
                <a:spcPct val="120000"/>
              </a:lnSpc>
              <a:buNone/>
            </a:pPr>
            <a:r>
              <a:rPr lang="zh-CN" altLang="en-US" sz="2800" b="1" dirty="0"/>
              <a:t>（一）病因</a:t>
            </a:r>
          </a:p>
          <a:p>
            <a:pPr marL="103505" indent="-103505" algn="just">
              <a:lnSpc>
                <a:spcPct val="120000"/>
              </a:lnSpc>
              <a:buNone/>
            </a:pPr>
            <a:r>
              <a:rPr lang="zh-CN" altLang="en-US" sz="2800" b="1" dirty="0"/>
              <a:t>       多由上呼吸道感染引起。</a:t>
            </a:r>
          </a:p>
          <a:p>
            <a:pPr marL="103505" indent="-103505" algn="just">
              <a:lnSpc>
                <a:spcPct val="120000"/>
              </a:lnSpc>
              <a:buNone/>
            </a:pPr>
            <a:r>
              <a:rPr lang="zh-CN" altLang="en-US" sz="2800" b="1" dirty="0"/>
              <a:t>（二）症状：</a:t>
            </a:r>
          </a:p>
          <a:p>
            <a:pPr marL="103505" indent="-103505" algn="just">
              <a:lnSpc>
                <a:spcPct val="120000"/>
              </a:lnSpc>
              <a:buNone/>
            </a:pPr>
            <a:r>
              <a:rPr lang="zh-CN" altLang="en-US" sz="2800" b="1" dirty="0"/>
              <a:t>     </a:t>
            </a:r>
            <a:r>
              <a:rPr lang="en-US" altLang="zh-CN" sz="2800" b="1" dirty="0"/>
              <a:t>1</a:t>
            </a:r>
            <a:r>
              <a:rPr lang="zh-CN" altLang="en-US" sz="2800" b="1" dirty="0"/>
              <a:t>．先有发热、头痛、乏力、肌肉酸痛等。</a:t>
            </a:r>
          </a:p>
          <a:p>
            <a:pPr marL="103505" indent="-103505" algn="just">
              <a:lnSpc>
                <a:spcPct val="120000"/>
              </a:lnSpc>
              <a:buNone/>
            </a:pPr>
            <a:r>
              <a:rPr lang="zh-CN" altLang="en-US" sz="2800" b="1" dirty="0"/>
              <a:t>     </a:t>
            </a:r>
            <a:r>
              <a:rPr lang="en-US" altLang="zh-CN" sz="2800" b="1" dirty="0"/>
              <a:t>2</a:t>
            </a:r>
            <a:r>
              <a:rPr lang="zh-CN" altLang="en-US" sz="2800" b="1" dirty="0"/>
              <a:t>．继而咳嗽、痰少、稠或呈脓性，夜间、</a:t>
            </a:r>
          </a:p>
          <a:p>
            <a:pPr marL="103505" indent="-103505" algn="just">
              <a:lnSpc>
                <a:spcPct val="120000"/>
              </a:lnSpc>
              <a:buNone/>
            </a:pPr>
            <a:r>
              <a:rPr lang="zh-CN" altLang="en-US" sz="2800" b="1" dirty="0"/>
              <a:t>            清晨遇冷时，咳嗽加重。</a:t>
            </a:r>
          </a:p>
          <a:p>
            <a:pPr marL="103505" indent="-103505" algn="just">
              <a:lnSpc>
                <a:spcPct val="120000"/>
              </a:lnSpc>
              <a:buNone/>
            </a:pPr>
            <a:r>
              <a:rPr lang="zh-CN" altLang="en-US" sz="2800" b="1" dirty="0"/>
              <a:t>（三）治疗：对症、抗感染治疗。</a:t>
            </a:r>
            <a:endParaRPr lang="zh-CN" altLang="en-US" sz="2800" b="1"/>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54</a:t>
            </a:fld>
            <a:endParaRPr lang="zh-CN" altLang="en-US" dirty="0">
              <a:latin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83969"/>
          <p:cNvSpPr>
            <a:spLocks noGrp="1"/>
          </p:cNvSpPr>
          <p:nvPr>
            <p:ph type="title"/>
          </p:nvPr>
        </p:nvSpPr>
        <p:spPr>
          <a:xfrm>
            <a:off x="468313" y="476250"/>
            <a:ext cx="8229600" cy="1371600"/>
          </a:xfrm>
        </p:spPr>
        <p:txBody>
          <a:bodyPr anchor="ctr"/>
          <a:lstStyle/>
          <a:p>
            <a:r>
              <a:rPr lang="en-US" altLang="zh-CN" sz="3600" b="1" dirty="0">
                <a:solidFill>
                  <a:srgbClr val="FF0000"/>
                </a:solidFill>
              </a:rPr>
              <a:t>                           </a:t>
            </a:r>
            <a:r>
              <a:rPr lang="zh-CN" altLang="en-US" sz="3600" b="1" dirty="0">
                <a:solidFill>
                  <a:srgbClr val="FF0000"/>
                </a:solidFill>
              </a:rPr>
              <a:t>龋齿</a:t>
            </a:r>
            <a:endParaRPr lang="zh-CN" altLang="en-US" sz="3600">
              <a:solidFill>
                <a:srgbClr val="FF0000"/>
              </a:solidFill>
            </a:endParaRPr>
          </a:p>
        </p:txBody>
      </p:sp>
      <p:sp>
        <p:nvSpPr>
          <p:cNvPr id="83971" name="文本占位符 83970"/>
          <p:cNvSpPr>
            <a:spLocks noGrp="1"/>
          </p:cNvSpPr>
          <p:nvPr>
            <p:ph idx="1"/>
          </p:nvPr>
        </p:nvSpPr>
        <p:spPr>
          <a:xfrm>
            <a:off x="611188" y="1916113"/>
            <a:ext cx="8229600" cy="3886200"/>
          </a:xfrm>
        </p:spPr>
        <p:txBody>
          <a:bodyPr>
            <a:normAutofit lnSpcReduction="10000"/>
          </a:bodyPr>
          <a:lstStyle/>
          <a:p>
            <a:pPr>
              <a:buNone/>
            </a:pPr>
            <a:r>
              <a:rPr lang="zh-CN" altLang="en-US" sz="2800" b="1" dirty="0"/>
              <a:t>（一）病因：    </a:t>
            </a:r>
          </a:p>
          <a:p>
            <a:pPr>
              <a:buNone/>
            </a:pPr>
            <a:r>
              <a:rPr lang="zh-CN" altLang="en-US" sz="2800" b="1" dirty="0"/>
              <a:t>       牙冠或牙根颈有腐蚀的洞形成       </a:t>
            </a:r>
          </a:p>
          <a:p>
            <a:pPr>
              <a:buNone/>
            </a:pPr>
            <a:r>
              <a:rPr lang="zh-CN" altLang="en-US" sz="2800" b="1" dirty="0"/>
              <a:t>（二）症状：</a:t>
            </a:r>
          </a:p>
          <a:p>
            <a:pPr>
              <a:buNone/>
            </a:pPr>
            <a:r>
              <a:rPr lang="zh-CN" altLang="en-US" sz="2800" b="1" dirty="0"/>
              <a:t>    可有冷热刺激痛或剧痛，但牙龈无明显肿胀</a:t>
            </a:r>
          </a:p>
          <a:p>
            <a:pPr>
              <a:buNone/>
            </a:pPr>
            <a:r>
              <a:rPr lang="zh-CN" altLang="en-US" sz="2800" b="1" dirty="0"/>
              <a:t>（三）处理：</a:t>
            </a:r>
          </a:p>
          <a:p>
            <a:pPr>
              <a:buNone/>
            </a:pPr>
            <a:r>
              <a:rPr lang="zh-CN" altLang="en-US" sz="2800" b="1" dirty="0"/>
              <a:t>        注意口腔卫生，专科治疗</a:t>
            </a:r>
          </a:p>
          <a:p>
            <a:pPr>
              <a:lnSpc>
                <a:spcPct val="150000"/>
              </a:lnSpc>
              <a:buNone/>
            </a:pPr>
            <a:endParaRPr lang="zh-CN" altLang="en-US" sz="2800" b="1" dirty="0"/>
          </a:p>
          <a:p>
            <a:pPr>
              <a:lnSpc>
                <a:spcPct val="150000"/>
              </a:lnSpc>
              <a:buNone/>
            </a:pPr>
            <a:r>
              <a:rPr lang="zh-CN" altLang="en-US" sz="700" b="1" dirty="0"/>
              <a:t>       </a:t>
            </a:r>
          </a:p>
        </p:txBody>
      </p:sp>
      <p:graphicFrame>
        <p:nvGraphicFramePr>
          <p:cNvPr id="83972" name="对象 83971"/>
          <p:cNvGraphicFramePr>
            <a:graphicFrameLocks/>
          </p:cNvGraphicFramePr>
          <p:nvPr/>
        </p:nvGraphicFramePr>
        <p:xfrm>
          <a:off x="7489825" y="2057400"/>
          <a:ext cx="1654175" cy="4800600"/>
        </p:xfrm>
        <a:graphic>
          <a:graphicData uri="http://schemas.openxmlformats.org/presentationml/2006/ole">
            <p:oleObj spid="_x0000_s3076" r:id="rId3" imgW="787425" imgH="2283716" progId="">
              <p:embed/>
            </p:oleObj>
          </a:graphicData>
        </a:graphic>
      </p:graphicFrame>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55</a:t>
            </a:fld>
            <a:endParaRPr lang="zh-CN" altLang="en-US" dirty="0">
              <a:latin typeface="Times New Roman" panose="02020603050405020304"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图片 84993" descr="牙"/>
          <p:cNvPicPr>
            <a:picLocks noChangeAspect="1"/>
          </p:cNvPicPr>
          <p:nvPr/>
        </p:nvPicPr>
        <p:blipFill>
          <a:blip r:embed="rId2" cstate="print"/>
          <a:srcRect t="10909" r="57500"/>
          <a:stretch>
            <a:fillRect/>
          </a:stretch>
        </p:blipFill>
        <p:spPr>
          <a:xfrm>
            <a:off x="1371600" y="6350"/>
            <a:ext cx="7766050" cy="6851650"/>
          </a:xfrm>
          <a:prstGeom prst="rect">
            <a:avLst/>
          </a:prstGeom>
          <a:noFill/>
          <a:ln w="9525">
            <a:noFill/>
          </a:ln>
        </p:spPr>
      </p:pic>
      <p:sp>
        <p:nvSpPr>
          <p:cNvPr id="4" name="灯片编号占位符 3"/>
          <p:cNvSpPr>
            <a:spLocks noGrp="1"/>
          </p:cNvSpPr>
          <p:nvPr>
            <p:ph type="sldNum" sz="quarter" idx="12"/>
          </p:nvPr>
        </p:nvSpPr>
        <p:spPr/>
        <p:txBody>
          <a:bodyPr/>
          <a:lstStyle/>
          <a:p>
            <a:pPr lvl="0">
              <a:buClrTx/>
            </a:pPr>
            <a:fld id="{9A0DB2DC-4C9A-4742-B13C-FB6460FD3503}" type="slidenum">
              <a:rPr lang="zh-CN" altLang="en-US" smtClean="0"/>
              <a:pPr lvl="0">
                <a:buClrTx/>
              </a:pPr>
              <a:t>56</a:t>
            </a:fld>
            <a:endParaRPr lang="zh-CN" altLang="en-US" dirty="0">
              <a:latin typeface="Times New Roman" panose="02020603050405020304"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86017"/>
          <p:cNvSpPr>
            <a:spLocks noGrp="1"/>
          </p:cNvSpPr>
          <p:nvPr>
            <p:ph type="title"/>
          </p:nvPr>
        </p:nvSpPr>
        <p:spPr>
          <a:xfrm>
            <a:off x="1187450" y="620713"/>
            <a:ext cx="7489825" cy="1371600"/>
          </a:xfrm>
        </p:spPr>
        <p:txBody>
          <a:bodyPr anchor="ctr"/>
          <a:lstStyle/>
          <a:p>
            <a:r>
              <a:rPr lang="en-US" altLang="zh-CN" sz="3600" b="1" dirty="0">
                <a:solidFill>
                  <a:srgbClr val="FF0000"/>
                </a:solidFill>
              </a:rPr>
              <a:t/>
            </a:r>
            <a:br>
              <a:rPr lang="en-US" altLang="zh-CN" sz="3600" b="1" dirty="0">
                <a:solidFill>
                  <a:srgbClr val="FF0000"/>
                </a:solidFill>
              </a:rPr>
            </a:br>
            <a:r>
              <a:rPr lang="en-US" altLang="zh-CN" sz="3600" b="1" dirty="0">
                <a:solidFill>
                  <a:srgbClr val="FF0000"/>
                </a:solidFill>
              </a:rPr>
              <a:t>                </a:t>
            </a:r>
            <a:r>
              <a:rPr lang="zh-CN" altLang="en-US" sz="3600" b="1" dirty="0">
                <a:solidFill>
                  <a:srgbClr val="FF0000"/>
                </a:solidFill>
              </a:rPr>
              <a:t>牙周炎</a:t>
            </a:r>
            <a:endParaRPr lang="zh-CN" altLang="en-US" sz="3600" b="1">
              <a:solidFill>
                <a:srgbClr val="FF0000"/>
              </a:solidFill>
            </a:endParaRPr>
          </a:p>
        </p:txBody>
      </p:sp>
      <p:sp>
        <p:nvSpPr>
          <p:cNvPr id="86019" name="文本占位符 86018"/>
          <p:cNvSpPr>
            <a:spLocks noGrp="1"/>
          </p:cNvSpPr>
          <p:nvPr>
            <p:ph idx="1"/>
          </p:nvPr>
        </p:nvSpPr>
        <p:spPr>
          <a:xfrm>
            <a:off x="685800" y="1981200"/>
            <a:ext cx="7772400" cy="3529013"/>
          </a:xfrm>
        </p:spPr>
        <p:txBody>
          <a:bodyPr/>
          <a:lstStyle/>
          <a:p>
            <a:pPr>
              <a:buNone/>
            </a:pPr>
            <a:r>
              <a:rPr lang="zh-CN" altLang="en-US" sz="2800" b="1" dirty="0"/>
              <a:t>（一）病因</a:t>
            </a:r>
            <a:r>
              <a:rPr lang="en-US" altLang="zh-CN" sz="2800" b="1"/>
              <a:t>:</a:t>
            </a:r>
          </a:p>
          <a:p>
            <a:pPr>
              <a:buNone/>
            </a:pPr>
            <a:r>
              <a:rPr lang="en-US" altLang="zh-CN" sz="2800" b="1" dirty="0"/>
              <a:t>    </a:t>
            </a:r>
            <a:r>
              <a:rPr lang="zh-CN" altLang="en-US" sz="2800" b="1" dirty="0"/>
              <a:t>牙龈感染</a:t>
            </a:r>
          </a:p>
          <a:p>
            <a:pPr>
              <a:buNone/>
            </a:pPr>
            <a:r>
              <a:rPr lang="zh-CN" altLang="en-US" sz="2800" b="1" dirty="0"/>
              <a:t>（二）症状：</a:t>
            </a:r>
          </a:p>
          <a:p>
            <a:pPr>
              <a:buNone/>
            </a:pPr>
            <a:r>
              <a:rPr lang="zh-CN" altLang="en-US" sz="2800" b="1" dirty="0"/>
              <a:t>    咬合时剧痛</a:t>
            </a:r>
            <a:r>
              <a:rPr lang="en-US" altLang="zh-CN" sz="2800" b="1" dirty="0"/>
              <a:t>,</a:t>
            </a:r>
            <a:r>
              <a:rPr lang="zh-CN" altLang="en-US" sz="2800" b="1" dirty="0"/>
              <a:t>牙龈肿胀</a:t>
            </a:r>
          </a:p>
          <a:p>
            <a:pPr>
              <a:buNone/>
            </a:pPr>
            <a:r>
              <a:rPr lang="zh-CN" altLang="en-US" sz="2800" b="1" dirty="0"/>
              <a:t>（三）处理：</a:t>
            </a:r>
          </a:p>
          <a:p>
            <a:pPr>
              <a:buNone/>
            </a:pPr>
            <a:r>
              <a:rPr lang="zh-CN" altLang="en-US" sz="2800" b="1" dirty="0"/>
              <a:t>        注意口腔卫生，专科治疗</a:t>
            </a:r>
          </a:p>
          <a:p>
            <a:pPr>
              <a:buNone/>
            </a:pPr>
            <a:endParaRPr lang="zh-CN" altLang="en-US" sz="2800" b="1"/>
          </a:p>
          <a:p>
            <a:endParaRPr lang="zh-CN" altLang="en-US" sz="2800" b="1"/>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57</a:t>
            </a:fld>
            <a:endParaRPr lang="zh-CN" altLang="en-US" dirty="0">
              <a:latin typeface="Times New Roman" panose="02020603050405020304" pitchFamily="18"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92161"/>
          <p:cNvSpPr>
            <a:spLocks noGrp="1"/>
          </p:cNvSpPr>
          <p:nvPr>
            <p:ph type="title"/>
          </p:nvPr>
        </p:nvSpPr>
        <p:spPr>
          <a:xfrm>
            <a:off x="539750" y="476250"/>
            <a:ext cx="8229600" cy="1371600"/>
          </a:xfrm>
        </p:spPr>
        <p:txBody>
          <a:bodyPr anchor="ctr"/>
          <a:lstStyle/>
          <a:p>
            <a:r>
              <a:rPr lang="en-US" altLang="zh-CN" sz="3600" b="1" dirty="0">
                <a:solidFill>
                  <a:srgbClr val="FF0000"/>
                </a:solidFill>
              </a:rPr>
              <a:t>                        </a:t>
            </a:r>
            <a:r>
              <a:rPr lang="zh-CN" altLang="en-US" sz="3600" b="1" dirty="0">
                <a:solidFill>
                  <a:srgbClr val="FF0000"/>
                </a:solidFill>
              </a:rPr>
              <a:t>口腔溃疡</a:t>
            </a:r>
          </a:p>
        </p:txBody>
      </p:sp>
      <p:sp>
        <p:nvSpPr>
          <p:cNvPr id="92163" name="文本占位符 92162"/>
          <p:cNvSpPr>
            <a:spLocks noGrp="1"/>
          </p:cNvSpPr>
          <p:nvPr>
            <p:ph idx="1"/>
          </p:nvPr>
        </p:nvSpPr>
        <p:spPr>
          <a:xfrm>
            <a:off x="714348" y="1714488"/>
            <a:ext cx="8229600" cy="3886200"/>
          </a:xfrm>
        </p:spPr>
        <p:txBody>
          <a:bodyPr/>
          <a:lstStyle/>
          <a:p>
            <a:pPr>
              <a:lnSpc>
                <a:spcPct val="90000"/>
              </a:lnSpc>
              <a:buNone/>
            </a:pPr>
            <a:r>
              <a:rPr lang="zh-CN" altLang="en-US" b="1" dirty="0">
                <a:solidFill>
                  <a:schemeClr val="tx2"/>
                </a:solidFill>
              </a:rPr>
              <a:t>（一）原因：</a:t>
            </a:r>
          </a:p>
          <a:p>
            <a:pPr>
              <a:lnSpc>
                <a:spcPct val="90000"/>
              </a:lnSpc>
              <a:buNone/>
            </a:pPr>
            <a:r>
              <a:rPr lang="zh-CN" altLang="en-US" sz="2800" b="1" dirty="0">
                <a:solidFill>
                  <a:schemeClr val="tx2"/>
                </a:solidFill>
              </a:rPr>
              <a:t>       复发性溃疡与</a:t>
            </a:r>
            <a:r>
              <a:rPr lang="zh-CN" altLang="en-US" sz="2800" b="1" dirty="0"/>
              <a:t>内分泌失调、精神紧张、营养缺乏、感染、免疫异常及消化系疾病有关。</a:t>
            </a:r>
          </a:p>
          <a:p>
            <a:pPr>
              <a:lnSpc>
                <a:spcPct val="90000"/>
              </a:lnSpc>
              <a:buNone/>
            </a:pPr>
            <a:r>
              <a:rPr lang="zh-CN" altLang="en-US" sz="2800" b="1" dirty="0">
                <a:solidFill>
                  <a:schemeClr val="tx2"/>
                </a:solidFill>
              </a:rPr>
              <a:t>      创伤性溃疡：</a:t>
            </a:r>
            <a:r>
              <a:rPr lang="zh-CN" altLang="en-US" sz="2800" b="1" dirty="0"/>
              <a:t>残冠；咀嚼硬物</a:t>
            </a:r>
          </a:p>
          <a:p>
            <a:pPr>
              <a:lnSpc>
                <a:spcPct val="90000"/>
              </a:lnSpc>
              <a:buNone/>
            </a:pPr>
            <a:r>
              <a:rPr lang="zh-CN" altLang="en-US" sz="2800" b="1" dirty="0"/>
              <a:t>（二）症状：</a:t>
            </a:r>
          </a:p>
          <a:p>
            <a:pPr>
              <a:lnSpc>
                <a:spcPct val="90000"/>
              </a:lnSpc>
              <a:buNone/>
            </a:pPr>
            <a:r>
              <a:rPr lang="zh-CN" altLang="en-US" sz="2800" b="1" dirty="0"/>
              <a:t>     局部疼痛为主。</a:t>
            </a:r>
          </a:p>
          <a:p>
            <a:pPr>
              <a:lnSpc>
                <a:spcPct val="90000"/>
              </a:lnSpc>
              <a:buNone/>
            </a:pPr>
            <a:r>
              <a:rPr lang="zh-CN" altLang="en-US" sz="2800" b="1" dirty="0"/>
              <a:t>（三）治疗：</a:t>
            </a:r>
          </a:p>
          <a:p>
            <a:pPr>
              <a:lnSpc>
                <a:spcPct val="90000"/>
              </a:lnSpc>
              <a:buNone/>
            </a:pPr>
            <a:r>
              <a:rPr lang="zh-CN" altLang="en-US" sz="2800" b="1" dirty="0"/>
              <a:t>     增强免疫功能，这和注意卫生，药物治疗。</a:t>
            </a:r>
          </a:p>
          <a:p>
            <a:pPr>
              <a:lnSpc>
                <a:spcPct val="90000"/>
              </a:lnSpc>
              <a:buNone/>
            </a:pPr>
            <a:endParaRPr lang="zh-CN" altLang="en-US" sz="2800" b="1"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58</a:t>
            </a:fld>
            <a:endParaRPr lang="zh-CN" altLang="en-US" dirty="0">
              <a:latin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93185"/>
          <p:cNvSpPr>
            <a:spLocks noGrp="1"/>
          </p:cNvSpPr>
          <p:nvPr>
            <p:ph type="title"/>
          </p:nvPr>
        </p:nvSpPr>
        <p:spPr/>
        <p:txBody>
          <a:bodyPr anchor="ctr"/>
          <a:lstStyle/>
          <a:p>
            <a:r>
              <a:rPr lang="en-US" altLang="zh-CN" sz="3600" b="1" dirty="0"/>
              <a:t>               </a:t>
            </a:r>
            <a:r>
              <a:rPr lang="en-US" altLang="zh-CN" sz="3600" b="1" dirty="0" smtClean="0"/>
              <a:t> </a:t>
            </a:r>
            <a:r>
              <a:rPr lang="zh-CN" altLang="en-US" sz="3600" b="1" dirty="0">
                <a:solidFill>
                  <a:srgbClr val="FF0000"/>
                </a:solidFill>
              </a:rPr>
              <a:t>过敏性鼻炎</a:t>
            </a:r>
          </a:p>
        </p:txBody>
      </p:sp>
      <p:sp>
        <p:nvSpPr>
          <p:cNvPr id="93187" name="文本占位符 93186"/>
          <p:cNvSpPr>
            <a:spLocks noGrp="1"/>
          </p:cNvSpPr>
          <p:nvPr>
            <p:ph idx="1"/>
          </p:nvPr>
        </p:nvSpPr>
        <p:spPr/>
        <p:txBody>
          <a:bodyPr/>
          <a:lstStyle/>
          <a:p>
            <a:pPr>
              <a:lnSpc>
                <a:spcPct val="90000"/>
              </a:lnSpc>
              <a:buNone/>
            </a:pPr>
            <a:r>
              <a:rPr lang="zh-CN" altLang="en-US" sz="2800" b="1" dirty="0"/>
              <a:t>（一）原因：</a:t>
            </a:r>
          </a:p>
          <a:p>
            <a:pPr>
              <a:lnSpc>
                <a:spcPct val="90000"/>
              </a:lnSpc>
              <a:buNone/>
            </a:pPr>
            <a:r>
              <a:rPr lang="zh-CN" altLang="en-US" sz="2800" b="1" dirty="0"/>
              <a:t>         与花粉、灰尘、动物皮毛、冷热刺激及鱼、虾、牛奶、药物有关</a:t>
            </a:r>
          </a:p>
          <a:p>
            <a:pPr>
              <a:lnSpc>
                <a:spcPct val="90000"/>
              </a:lnSpc>
              <a:buNone/>
            </a:pPr>
            <a:r>
              <a:rPr lang="zh-CN" altLang="en-US" sz="2800" b="1" dirty="0"/>
              <a:t>（二）症状：</a:t>
            </a:r>
          </a:p>
          <a:p>
            <a:pPr>
              <a:lnSpc>
                <a:spcPct val="90000"/>
              </a:lnSpc>
              <a:buNone/>
            </a:pPr>
            <a:r>
              <a:rPr lang="zh-CN" altLang="en-US" sz="2800" b="1" dirty="0"/>
              <a:t>         鼻内发痒、连续喷嚏、大量清水样鼻涕、鼻塞</a:t>
            </a:r>
          </a:p>
          <a:p>
            <a:pPr>
              <a:lnSpc>
                <a:spcPct val="90000"/>
              </a:lnSpc>
              <a:buNone/>
            </a:pPr>
            <a:r>
              <a:rPr lang="zh-CN" altLang="en-US" sz="2800" b="1" dirty="0"/>
              <a:t>（三）治疗：脱敏、抗过敏</a:t>
            </a:r>
          </a:p>
          <a:p>
            <a:pPr>
              <a:lnSpc>
                <a:spcPct val="90000"/>
              </a:lnSpc>
            </a:pPr>
            <a:endParaRPr lang="zh-CN" altLang="en-US" sz="2800" b="1" dirty="0"/>
          </a:p>
          <a:p>
            <a:pPr>
              <a:lnSpc>
                <a:spcPct val="90000"/>
              </a:lnSpc>
            </a:pPr>
            <a:endParaRPr lang="zh-CN" altLang="en-US" sz="2800"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59</a:t>
            </a:fld>
            <a:endParaRPr lang="zh-CN" altLang="en-US"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57166"/>
            <a:ext cx="8229600" cy="714380"/>
          </a:xfrm>
        </p:spPr>
        <p:txBody>
          <a:bodyPr/>
          <a:lstStyle/>
          <a:p>
            <a:pPr>
              <a:defRPr/>
            </a:pPr>
            <a:r>
              <a:rPr lang="zh-CN" altLang="en-US" sz="3600" dirty="0" smtClean="0">
                <a:solidFill>
                  <a:srgbClr val="008000"/>
                </a:solidFill>
                <a:effectLst>
                  <a:outerShdw blurRad="38100" dist="38100" dir="2700000" algn="tl">
                    <a:srgbClr val="000000"/>
                  </a:outerShdw>
                </a:effectLst>
                <a:latin typeface="宋体" pitchFamily="2" charset="-122"/>
              </a:rPr>
              <a:t>          </a:t>
            </a:r>
            <a:r>
              <a:rPr lang="zh-CN" altLang="en-US" sz="4000" dirty="0" smtClean="0">
                <a:solidFill>
                  <a:srgbClr val="008000"/>
                </a:solidFill>
                <a:effectLst>
                  <a:outerShdw blurRad="38100" dist="38100" dir="2700000" algn="tl">
                    <a:srgbClr val="000000"/>
                  </a:outerShdw>
                </a:effectLst>
                <a:latin typeface="宋体" pitchFamily="2" charset="-122"/>
              </a:rPr>
              <a:t>人体温生理变化</a:t>
            </a:r>
            <a:endParaRPr lang="zh-CN" altLang="en-US" sz="3600" dirty="0">
              <a:solidFill>
                <a:srgbClr val="008000"/>
              </a:solidFill>
              <a:effectLst>
                <a:outerShdw blurRad="38100" dist="38100" dir="2700000" algn="tl">
                  <a:srgbClr val="000000"/>
                </a:outerShdw>
              </a:effectLst>
              <a:latin typeface="宋体" pitchFamily="2" charset="-122"/>
            </a:endParaRPr>
          </a:p>
        </p:txBody>
      </p:sp>
      <p:sp>
        <p:nvSpPr>
          <p:cNvPr id="11267" name="Rectangle 3"/>
          <p:cNvSpPr>
            <a:spLocks noGrp="1" noChangeArrowheads="1"/>
          </p:cNvSpPr>
          <p:nvPr>
            <p:ph type="body" idx="1"/>
          </p:nvPr>
        </p:nvSpPr>
        <p:spPr>
          <a:xfrm>
            <a:off x="457200" y="1214438"/>
            <a:ext cx="8229600" cy="5080000"/>
          </a:xfrm>
        </p:spPr>
        <p:txBody>
          <a:bodyPr/>
          <a:lstStyle/>
          <a:p>
            <a:pPr algn="just">
              <a:lnSpc>
                <a:spcPct val="150000"/>
              </a:lnSpc>
              <a:defRPr/>
            </a:pPr>
            <a:r>
              <a:rPr lang="zh-CN" altLang="en-US" b="1" dirty="0" smtClean="0">
                <a:latin typeface="宋体" pitchFamily="2" charset="-122"/>
                <a:ea typeface="宋体" pitchFamily="2" charset="-122"/>
              </a:rPr>
              <a:t>一天内下午</a:t>
            </a:r>
            <a:r>
              <a:rPr lang="zh-CN" altLang="en-US" b="1" dirty="0">
                <a:latin typeface="宋体" pitchFamily="2" charset="-122"/>
                <a:ea typeface="宋体" pitchFamily="2" charset="-122"/>
              </a:rPr>
              <a:t>较早晨为高，但一般不超过</a:t>
            </a:r>
            <a:r>
              <a:rPr lang="en-US" altLang="zh-CN" b="1" dirty="0">
                <a:latin typeface="宋体" pitchFamily="2" charset="-122"/>
                <a:ea typeface="宋体" pitchFamily="2" charset="-122"/>
              </a:rPr>
              <a:t>1°C.</a:t>
            </a:r>
          </a:p>
          <a:p>
            <a:pPr algn="just">
              <a:lnSpc>
                <a:spcPct val="150000"/>
              </a:lnSpc>
              <a:defRPr/>
            </a:pPr>
            <a:r>
              <a:rPr lang="zh-CN" altLang="en-US" b="1" dirty="0">
                <a:latin typeface="宋体" pitchFamily="2" charset="-122"/>
                <a:ea typeface="宋体" pitchFamily="2" charset="-122"/>
              </a:rPr>
              <a:t>在剧烈运动，劳动或进餐后可暂时升高。</a:t>
            </a:r>
          </a:p>
          <a:p>
            <a:pPr algn="just">
              <a:lnSpc>
                <a:spcPct val="150000"/>
              </a:lnSpc>
              <a:defRPr/>
            </a:pPr>
            <a:r>
              <a:rPr lang="zh-CN" altLang="en-US" b="1" dirty="0">
                <a:latin typeface="宋体" pitchFamily="2" charset="-122"/>
                <a:ea typeface="宋体" pitchFamily="2" charset="-122"/>
              </a:rPr>
              <a:t>妇女在</a:t>
            </a:r>
            <a:r>
              <a:rPr lang="zh-CN" altLang="en-US" b="1" dirty="0" smtClean="0">
                <a:latin typeface="宋体" pitchFamily="2" charset="-122"/>
                <a:ea typeface="宋体" pitchFamily="2" charset="-122"/>
              </a:rPr>
              <a:t>月经前和</a:t>
            </a:r>
            <a:r>
              <a:rPr lang="zh-CN" altLang="en-US" b="1" dirty="0">
                <a:latin typeface="宋体" pitchFamily="2" charset="-122"/>
                <a:ea typeface="宋体" pitchFamily="2" charset="-122"/>
              </a:rPr>
              <a:t>妊娠</a:t>
            </a:r>
            <a:r>
              <a:rPr lang="zh-CN" altLang="en-US" b="1" dirty="0" smtClean="0">
                <a:latin typeface="宋体" pitchFamily="2" charset="-122"/>
                <a:ea typeface="宋体" pitchFamily="2" charset="-122"/>
              </a:rPr>
              <a:t>期</a:t>
            </a:r>
            <a:r>
              <a:rPr lang="zh-CN" altLang="en-US" b="1" dirty="0">
                <a:latin typeface="宋体" pitchFamily="2" charset="-122"/>
                <a:ea typeface="宋体" pitchFamily="2" charset="-122"/>
              </a:rPr>
              <a:t>体温稍高于正常</a:t>
            </a:r>
          </a:p>
          <a:p>
            <a:pPr algn="just">
              <a:lnSpc>
                <a:spcPct val="150000"/>
              </a:lnSpc>
              <a:defRPr/>
            </a:pPr>
            <a:r>
              <a:rPr lang="zh-CN" altLang="en-US" b="1" dirty="0">
                <a:latin typeface="宋体" pitchFamily="2" charset="-122"/>
                <a:ea typeface="宋体" pitchFamily="2" charset="-122"/>
              </a:rPr>
              <a:t>老年人代谢率较低，其体温相对低于青少年。</a:t>
            </a:r>
          </a:p>
          <a:p>
            <a:pPr>
              <a:defRPr/>
            </a:pPr>
            <a:endParaRPr lang="en-US" altLang="zh-CN" dirty="0">
              <a:solidFill>
                <a:srgbClr val="FF0000"/>
              </a:solidFill>
              <a:effectLst>
                <a:outerShdw blurRad="38100" dist="38100" dir="2700000" algn="tl">
                  <a:srgbClr val="000000"/>
                </a:outerShdw>
              </a:effectLst>
            </a:endParaRP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a:t>
            </a:fld>
            <a:endParaRPr lang="zh-CN" altLang="en-US" dirty="0">
              <a:latin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对象 91137"/>
          <p:cNvGraphicFramePr>
            <a:graphicFrameLocks/>
          </p:cNvGraphicFramePr>
          <p:nvPr/>
        </p:nvGraphicFramePr>
        <p:xfrm>
          <a:off x="7105650" y="3810000"/>
          <a:ext cx="2038350" cy="3048000"/>
        </p:xfrm>
        <a:graphic>
          <a:graphicData uri="http://schemas.openxmlformats.org/presentationml/2006/ole">
            <p:oleObj spid="_x0000_s35841" r:id="rId3" imgW="848563" imgH="1269187" progId="">
              <p:embed/>
            </p:oleObj>
          </a:graphicData>
        </a:graphic>
      </p:graphicFrame>
      <p:sp>
        <p:nvSpPr>
          <p:cNvPr id="91139" name="标题 91138"/>
          <p:cNvSpPr>
            <a:spLocks noGrp="1"/>
          </p:cNvSpPr>
          <p:nvPr>
            <p:ph type="title"/>
          </p:nvPr>
        </p:nvSpPr>
        <p:spPr>
          <a:xfrm>
            <a:off x="685800" y="228600"/>
            <a:ext cx="7772400" cy="1143000"/>
          </a:xfrm>
        </p:spPr>
        <p:txBody>
          <a:bodyPr anchor="ctr"/>
          <a:lstStyle/>
          <a:p>
            <a:r>
              <a:rPr lang="en-US" altLang="zh-CN" b="1" dirty="0"/>
              <a:t>           </a:t>
            </a:r>
            <a:r>
              <a:rPr lang="zh-CN" altLang="en-US" sz="3600" b="1" dirty="0">
                <a:solidFill>
                  <a:srgbClr val="FF0000"/>
                </a:solidFill>
              </a:rPr>
              <a:t>急性化脓性中耳炎</a:t>
            </a:r>
            <a:endParaRPr lang="zh-CN" altLang="en-US" sz="3600" b="1">
              <a:solidFill>
                <a:srgbClr val="FF0000"/>
              </a:solidFill>
            </a:endParaRPr>
          </a:p>
        </p:txBody>
      </p:sp>
      <p:sp>
        <p:nvSpPr>
          <p:cNvPr id="91140" name="文本占位符 91139"/>
          <p:cNvSpPr>
            <a:spLocks noGrp="1"/>
          </p:cNvSpPr>
          <p:nvPr>
            <p:ph idx="1"/>
          </p:nvPr>
        </p:nvSpPr>
        <p:spPr>
          <a:xfrm>
            <a:off x="684213" y="1700213"/>
            <a:ext cx="7772400" cy="4114800"/>
          </a:xfrm>
        </p:spPr>
        <p:txBody>
          <a:bodyPr/>
          <a:lstStyle/>
          <a:p>
            <a:pPr>
              <a:buNone/>
            </a:pPr>
            <a:r>
              <a:rPr lang="zh-CN" altLang="en-US" sz="2800" b="1" dirty="0"/>
              <a:t>（一）原因：</a:t>
            </a:r>
          </a:p>
          <a:p>
            <a:pPr>
              <a:buNone/>
            </a:pPr>
            <a:r>
              <a:rPr lang="zh-CN" altLang="en-US" sz="2800" b="1" dirty="0"/>
              <a:t>          由于邻近的鼻腔、鼻窦、鼻咽部急性炎症，细菌经咽鼓管传入鼓室而引起，或因鼓膜处感染引起。</a:t>
            </a:r>
          </a:p>
          <a:p>
            <a:pPr>
              <a:buNone/>
            </a:pPr>
            <a:r>
              <a:rPr lang="zh-CN" altLang="en-US" sz="2800" b="1" dirty="0"/>
              <a:t>（二）表现：发热、耳痛、流脓</a:t>
            </a:r>
          </a:p>
          <a:p>
            <a:pPr>
              <a:buNone/>
            </a:pPr>
            <a:r>
              <a:rPr lang="zh-CN" altLang="en-US" sz="2800" b="1" dirty="0"/>
              <a:t>（三）预防：避免不洁水流入耳内</a:t>
            </a:r>
          </a:p>
          <a:p>
            <a:pPr>
              <a:buNone/>
            </a:pPr>
            <a:r>
              <a:rPr lang="zh-CN" altLang="en-US" sz="2800" b="1" dirty="0"/>
              <a:t>              增强体质，预防上感</a:t>
            </a:r>
            <a:endParaRPr lang="zh-CN" altLang="en-US" sz="280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60</a:t>
            </a:fld>
            <a:endParaRPr lang="zh-CN" altLang="en-US" dirty="0">
              <a:latin typeface="Times New Roman" panose="02020603050405020304" pitchFamily="18"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中耳"/>
          <p:cNvPicPr>
            <a:picLocks noGrp="1" noChangeAspect="1"/>
          </p:cNvPicPr>
          <p:nvPr>
            <p:ph idx="1"/>
          </p:nvPr>
        </p:nvPicPr>
        <p:blipFill>
          <a:blip r:embed="rId2" cstate="print"/>
          <a:stretch>
            <a:fillRect/>
          </a:stretch>
        </p:blipFill>
        <p:spPr>
          <a:xfrm>
            <a:off x="1608455" y="1240790"/>
            <a:ext cx="6007735" cy="4428490"/>
          </a:xfrm>
          <a:prstGeom prst="rect">
            <a:avLst/>
          </a:prstGeom>
        </p:spPr>
      </p:pic>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61</a:t>
            </a:fld>
            <a:endParaRPr lang="zh-CN" altLang="en-US" dirty="0">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53249"/>
          <p:cNvSpPr>
            <a:spLocks noGrp="1"/>
          </p:cNvSpPr>
          <p:nvPr>
            <p:ph type="title"/>
          </p:nvPr>
        </p:nvSpPr>
        <p:spPr>
          <a:xfrm>
            <a:off x="457200" y="457200"/>
            <a:ext cx="8229600" cy="1006475"/>
          </a:xfrm>
        </p:spPr>
        <p:txBody>
          <a:bodyPr anchor="ctr"/>
          <a:lstStyle/>
          <a:p>
            <a:r>
              <a:rPr lang="en-US" altLang="zh-CN" sz="3600" b="1" dirty="0">
                <a:solidFill>
                  <a:srgbClr val="FF0000"/>
                </a:solidFill>
              </a:rPr>
              <a:t>                      </a:t>
            </a:r>
            <a:r>
              <a:rPr lang="zh-CN" altLang="en-US" sz="3600" b="1" dirty="0">
                <a:solidFill>
                  <a:srgbClr val="FF0000"/>
                </a:solidFill>
              </a:rPr>
              <a:t>急性胃肠炎</a:t>
            </a:r>
            <a:endParaRPr lang="zh-CN" altLang="en-US" sz="3600" b="1">
              <a:solidFill>
                <a:srgbClr val="FF0000"/>
              </a:solidFill>
            </a:endParaRPr>
          </a:p>
        </p:txBody>
      </p:sp>
      <p:sp>
        <p:nvSpPr>
          <p:cNvPr id="53251" name="文本占位符 53250"/>
          <p:cNvSpPr>
            <a:spLocks noGrp="1"/>
          </p:cNvSpPr>
          <p:nvPr>
            <p:ph idx="1"/>
          </p:nvPr>
        </p:nvSpPr>
        <p:spPr>
          <a:xfrm>
            <a:off x="1142976" y="1500174"/>
            <a:ext cx="7620000" cy="4572000"/>
          </a:xfrm>
        </p:spPr>
        <p:txBody>
          <a:bodyPr>
            <a:normAutofit lnSpcReduction="10000"/>
          </a:bodyPr>
          <a:lstStyle/>
          <a:p>
            <a:pPr marL="0" indent="0">
              <a:buNone/>
            </a:pPr>
            <a:r>
              <a:rPr lang="zh-CN" altLang="en-US" sz="2800" b="1" dirty="0"/>
              <a:t>（一）病因：</a:t>
            </a:r>
          </a:p>
          <a:p>
            <a:pPr marL="0" indent="0">
              <a:buNone/>
            </a:pPr>
            <a:r>
              <a:rPr lang="zh-CN" altLang="en-US" sz="2800" b="1" dirty="0"/>
              <a:t>        食进被细菌污染的食物、水、</a:t>
            </a:r>
            <a:r>
              <a:rPr lang="zh-CN" altLang="en-US" sz="2800" b="1" smtClean="0"/>
              <a:t>瓜果；饮食不当，进食</a:t>
            </a:r>
            <a:r>
              <a:rPr lang="zh-CN" altLang="en-US" sz="2800" b="1" dirty="0" smtClean="0"/>
              <a:t>生冷食物；受凉等</a:t>
            </a:r>
            <a:endParaRPr lang="zh-CN" altLang="en-US" sz="2800" b="1" dirty="0"/>
          </a:p>
          <a:p>
            <a:pPr marL="0" indent="0">
              <a:buNone/>
            </a:pPr>
            <a:r>
              <a:rPr lang="zh-CN" altLang="en-US" sz="2800" b="1" dirty="0"/>
              <a:t>（二）症状：</a:t>
            </a:r>
          </a:p>
          <a:p>
            <a:pPr marL="0" indent="0">
              <a:buNone/>
            </a:pPr>
            <a:r>
              <a:rPr lang="zh-CN" altLang="en-US" sz="2800" b="1" dirty="0"/>
              <a:t>       上腹不适或疼痛、呕吐、腹泻。严重时伴 </a:t>
            </a:r>
          </a:p>
          <a:p>
            <a:pPr marL="0" indent="0">
              <a:buNone/>
            </a:pPr>
            <a:r>
              <a:rPr lang="zh-CN" altLang="en-US" sz="2800" b="1" dirty="0"/>
              <a:t>    发热、脱水、休克。</a:t>
            </a:r>
          </a:p>
          <a:p>
            <a:pPr marL="0" indent="0">
              <a:buNone/>
            </a:pPr>
            <a:r>
              <a:rPr lang="zh-CN" altLang="en-US" sz="2800" b="1" dirty="0"/>
              <a:t>（三）治疗：</a:t>
            </a:r>
          </a:p>
          <a:p>
            <a:pPr marL="0" indent="0">
              <a:buNone/>
            </a:pPr>
            <a:r>
              <a:rPr lang="zh-CN" altLang="en-US" sz="2800" b="1" dirty="0"/>
              <a:t>       轻者，宜进流质，多饮水，对症处理</a:t>
            </a:r>
          </a:p>
          <a:p>
            <a:pPr marL="0" indent="0">
              <a:buNone/>
            </a:pPr>
            <a:r>
              <a:rPr lang="zh-CN" altLang="en-US" sz="2800" b="1" dirty="0"/>
              <a:t>       严重者禁食、静脉补液，并用抗生素。</a:t>
            </a:r>
          </a:p>
          <a:p>
            <a:pPr marL="0" indent="0">
              <a:buNone/>
            </a:pPr>
            <a:r>
              <a:rPr lang="zh-CN" altLang="en-US" sz="2800" b="1" dirty="0"/>
              <a:t> （四）预防：</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62</a:t>
            </a:fld>
            <a:endParaRPr lang="zh-CN" altLang="en-US" dirty="0">
              <a:latin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77825"/>
          <p:cNvSpPr>
            <a:spLocks noGrp="1"/>
          </p:cNvSpPr>
          <p:nvPr>
            <p:ph type="title"/>
          </p:nvPr>
        </p:nvSpPr>
        <p:spPr>
          <a:xfrm>
            <a:off x="468313" y="260350"/>
            <a:ext cx="8229600" cy="1371600"/>
          </a:xfrm>
        </p:spPr>
        <p:txBody>
          <a:bodyPr anchor="ctr"/>
          <a:lstStyle/>
          <a:p>
            <a:r>
              <a:rPr lang="en-US" altLang="zh-CN" sz="3600" b="1" dirty="0">
                <a:solidFill>
                  <a:srgbClr val="FF0000"/>
                </a:solidFill>
              </a:rPr>
              <a:t>                       </a:t>
            </a:r>
            <a:r>
              <a:rPr lang="zh-CN" altLang="en-US" sz="3600" b="1" dirty="0">
                <a:solidFill>
                  <a:srgbClr val="FF0000"/>
                </a:solidFill>
              </a:rPr>
              <a:t>食物中毒</a:t>
            </a:r>
          </a:p>
        </p:txBody>
      </p:sp>
      <p:sp>
        <p:nvSpPr>
          <p:cNvPr id="77827" name="文本占位符 77826"/>
          <p:cNvSpPr>
            <a:spLocks noGrp="1"/>
          </p:cNvSpPr>
          <p:nvPr>
            <p:ph idx="1"/>
          </p:nvPr>
        </p:nvSpPr>
        <p:spPr>
          <a:xfrm>
            <a:off x="857224" y="1500174"/>
            <a:ext cx="8034364" cy="3886200"/>
          </a:xfrm>
        </p:spPr>
        <p:txBody>
          <a:bodyPr/>
          <a:lstStyle/>
          <a:p>
            <a:pPr>
              <a:lnSpc>
                <a:spcPct val="80000"/>
              </a:lnSpc>
              <a:buNone/>
            </a:pPr>
            <a:r>
              <a:rPr lang="zh-CN" altLang="en-US" sz="2800" b="1" dirty="0"/>
              <a:t>（一）原因</a:t>
            </a:r>
          </a:p>
          <a:p>
            <a:pPr>
              <a:lnSpc>
                <a:spcPct val="80000"/>
              </a:lnSpc>
              <a:buNone/>
            </a:pPr>
            <a:r>
              <a:rPr lang="zh-CN" altLang="en-US" sz="2800" b="1" dirty="0"/>
              <a:t>（ </a:t>
            </a:r>
            <a:r>
              <a:rPr lang="en-US" altLang="zh-CN" sz="2800" b="1" dirty="0"/>
              <a:t>1 </a:t>
            </a:r>
            <a:r>
              <a:rPr lang="zh-CN" altLang="en-US" sz="2800" b="1" dirty="0"/>
              <a:t>）细菌性： （</a:t>
            </a:r>
            <a:r>
              <a:rPr lang="en-US" altLang="zh-CN" sz="2800" b="1" dirty="0"/>
              <a:t>2</a:t>
            </a:r>
            <a:r>
              <a:rPr lang="zh-CN" altLang="en-US" sz="2800" b="1" dirty="0"/>
              <a:t>）非细菌性：</a:t>
            </a:r>
          </a:p>
          <a:p>
            <a:pPr>
              <a:lnSpc>
                <a:spcPct val="80000"/>
              </a:lnSpc>
              <a:buNone/>
            </a:pPr>
            <a:r>
              <a:rPr lang="zh-CN" altLang="en-US" sz="2800" b="1" dirty="0"/>
              <a:t>（二）症状：</a:t>
            </a:r>
          </a:p>
          <a:p>
            <a:pPr>
              <a:lnSpc>
                <a:spcPct val="80000"/>
              </a:lnSpc>
              <a:buNone/>
            </a:pPr>
            <a:r>
              <a:rPr lang="zh-CN" altLang="en-US" sz="2800" b="1" dirty="0"/>
              <a:t>    </a:t>
            </a:r>
            <a:r>
              <a:rPr lang="en-US" altLang="zh-CN" sz="2800" b="1" dirty="0"/>
              <a:t>1</a:t>
            </a:r>
            <a:r>
              <a:rPr lang="zh-CN" altLang="en-US" sz="2800" b="1" dirty="0"/>
              <a:t>、进食不洁、变质或被污染的食物。</a:t>
            </a:r>
          </a:p>
          <a:p>
            <a:pPr>
              <a:lnSpc>
                <a:spcPct val="80000"/>
              </a:lnSpc>
              <a:buNone/>
            </a:pPr>
            <a:r>
              <a:rPr lang="zh-CN" altLang="en-US" sz="2800" b="1" dirty="0"/>
              <a:t>    </a:t>
            </a:r>
            <a:r>
              <a:rPr lang="en-US" altLang="zh-CN" sz="2800" b="1" dirty="0"/>
              <a:t>2</a:t>
            </a:r>
            <a:r>
              <a:rPr lang="zh-CN" altLang="en-US" sz="2800" b="1" dirty="0"/>
              <a:t>、起病急，多见夏秋季。</a:t>
            </a:r>
          </a:p>
          <a:p>
            <a:pPr>
              <a:lnSpc>
                <a:spcPct val="80000"/>
              </a:lnSpc>
              <a:buNone/>
            </a:pPr>
            <a:r>
              <a:rPr lang="zh-CN" altLang="en-US" sz="2800" b="1" dirty="0"/>
              <a:t>    </a:t>
            </a:r>
            <a:r>
              <a:rPr lang="en-US" altLang="zh-CN" sz="2800" b="1" dirty="0"/>
              <a:t>3</a:t>
            </a:r>
            <a:r>
              <a:rPr lang="zh-CN" altLang="en-US" sz="2800" b="1" dirty="0"/>
              <a:t>、胃肠型以恶心、呕吐、腹痛、腹泻为主；</a:t>
            </a:r>
          </a:p>
          <a:p>
            <a:pPr>
              <a:lnSpc>
                <a:spcPct val="80000"/>
              </a:lnSpc>
              <a:buNone/>
            </a:pPr>
            <a:r>
              <a:rPr lang="zh-CN" altLang="en-US" sz="2800" b="1" dirty="0"/>
              <a:t>    </a:t>
            </a:r>
            <a:r>
              <a:rPr lang="en-US" altLang="zh-CN" sz="2800" b="1" dirty="0"/>
              <a:t>4</a:t>
            </a:r>
            <a:r>
              <a:rPr lang="zh-CN" altLang="en-US" sz="2800" b="1" dirty="0"/>
              <a:t>、神经型除上述症状外，神经系症状更明显。</a:t>
            </a:r>
          </a:p>
          <a:p>
            <a:pPr>
              <a:lnSpc>
                <a:spcPct val="80000"/>
              </a:lnSpc>
              <a:buNone/>
            </a:pPr>
            <a:r>
              <a:rPr lang="zh-CN" altLang="en-US" sz="2800" b="1" dirty="0"/>
              <a:t> （三）治疗：</a:t>
            </a:r>
          </a:p>
          <a:p>
            <a:pPr>
              <a:lnSpc>
                <a:spcPct val="80000"/>
              </a:lnSpc>
              <a:buNone/>
            </a:pPr>
            <a:r>
              <a:rPr lang="zh-CN" altLang="en-US" sz="2800" b="1" dirty="0"/>
              <a:t>         抗菌消炎、输液治疗等。</a:t>
            </a:r>
          </a:p>
          <a:p>
            <a:pPr>
              <a:lnSpc>
                <a:spcPct val="80000"/>
              </a:lnSpc>
              <a:buNone/>
            </a:pPr>
            <a:endParaRPr lang="zh-CN" altLang="en-US" sz="2800" b="1" dirty="0"/>
          </a:p>
          <a:p>
            <a:pPr>
              <a:lnSpc>
                <a:spcPct val="80000"/>
              </a:lnSpc>
              <a:buNone/>
            </a:pPr>
            <a:endParaRPr lang="zh-CN" altLang="en-US" sz="2400" b="1"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63</a:t>
            </a:fld>
            <a:endParaRPr lang="zh-CN" altLang="en-US" dirty="0">
              <a:latin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标题 21507"/>
          <p:cNvSpPr>
            <a:spLocks noGrp="1"/>
          </p:cNvSpPr>
          <p:nvPr>
            <p:ph type="title"/>
          </p:nvPr>
        </p:nvSpPr>
        <p:spPr>
          <a:xfrm>
            <a:off x="1371600" y="381000"/>
            <a:ext cx="7543800" cy="838200"/>
          </a:xfrm>
        </p:spPr>
        <p:txBody>
          <a:bodyPr anchor="ctr"/>
          <a:lstStyle/>
          <a:p>
            <a:r>
              <a:rPr lang="en-US" altLang="zh-CN" sz="3600" b="1" dirty="0">
                <a:solidFill>
                  <a:srgbClr val="FF0000"/>
                </a:solidFill>
              </a:rPr>
              <a:t>               </a:t>
            </a:r>
            <a:r>
              <a:rPr lang="zh-CN" altLang="en-US" sz="3600" b="1" dirty="0">
                <a:solidFill>
                  <a:srgbClr val="FF0000"/>
                </a:solidFill>
              </a:rPr>
              <a:t>急性阑尾炎</a:t>
            </a:r>
            <a:endParaRPr lang="zh-CN" altLang="en-US" sz="3600" b="1">
              <a:solidFill>
                <a:srgbClr val="FF0000"/>
              </a:solidFill>
            </a:endParaRPr>
          </a:p>
        </p:txBody>
      </p:sp>
      <p:sp>
        <p:nvSpPr>
          <p:cNvPr id="21509" name="文本占位符 21508"/>
          <p:cNvSpPr>
            <a:spLocks noGrp="1"/>
          </p:cNvSpPr>
          <p:nvPr>
            <p:ph idx="1"/>
          </p:nvPr>
        </p:nvSpPr>
        <p:spPr>
          <a:xfrm>
            <a:off x="1524000" y="1341438"/>
            <a:ext cx="7620000" cy="5029200"/>
          </a:xfrm>
        </p:spPr>
        <p:txBody>
          <a:bodyPr/>
          <a:lstStyle/>
          <a:p>
            <a:pPr marL="0" indent="0">
              <a:buNone/>
            </a:pPr>
            <a:r>
              <a:rPr lang="zh-CN" altLang="en-US" sz="2800" b="1" dirty="0"/>
              <a:t>（一）    病因    </a:t>
            </a:r>
          </a:p>
          <a:p>
            <a:pPr marL="0" indent="0">
              <a:buNone/>
            </a:pPr>
            <a:r>
              <a:rPr lang="zh-CN" altLang="en-US" sz="2800" b="1" dirty="0"/>
              <a:t>      阑尾腔梗阻、或细菌入侵感染而引起。</a:t>
            </a:r>
          </a:p>
          <a:p>
            <a:pPr marL="0" indent="0">
              <a:buNone/>
            </a:pPr>
            <a:r>
              <a:rPr lang="zh-CN" altLang="en-US" sz="2800" b="1" dirty="0"/>
              <a:t>（二）症状：</a:t>
            </a:r>
          </a:p>
          <a:p>
            <a:pPr marL="0" indent="0">
              <a:buNone/>
            </a:pPr>
            <a:r>
              <a:rPr lang="zh-CN" altLang="en-US" sz="2800" b="1" dirty="0"/>
              <a:t>       腹痛、恶心、呕吐、发热、腹泻等。开始为上腹部或脐周阵发痛，数小时后加重并固定于右下腹，疼痛变为持续性。体征：右下腹麦氏点有压痛和反跳痛。</a:t>
            </a:r>
          </a:p>
          <a:p>
            <a:pPr marL="0" indent="0">
              <a:buNone/>
            </a:pPr>
            <a:r>
              <a:rPr lang="zh-CN" altLang="en-US" sz="2800" b="1" dirty="0"/>
              <a:t>（三）治疗：</a:t>
            </a:r>
          </a:p>
          <a:p>
            <a:pPr marL="0" indent="0">
              <a:buNone/>
            </a:pPr>
            <a:r>
              <a:rPr lang="zh-CN" altLang="en-US" sz="2800" b="1" dirty="0"/>
              <a:t>      手术治疗为主</a:t>
            </a:r>
          </a:p>
          <a:p>
            <a:pPr marL="0" indent="0">
              <a:buNone/>
            </a:pPr>
            <a:r>
              <a:rPr lang="zh-CN" altLang="en-US" sz="2800" b="1" dirty="0"/>
              <a:t>    </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64</a:t>
            </a:fld>
            <a:endParaRPr lang="zh-CN" altLang="en-US" dirty="0">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60417"/>
          <p:cNvSpPr>
            <a:spLocks noGrp="1"/>
          </p:cNvSpPr>
          <p:nvPr>
            <p:ph type="title"/>
          </p:nvPr>
        </p:nvSpPr>
        <p:spPr/>
        <p:txBody>
          <a:bodyPr anchor="ctr"/>
          <a:lstStyle/>
          <a:p>
            <a:r>
              <a:rPr lang="en-US" altLang="zh-CN" sz="3600" b="1" dirty="0">
                <a:solidFill>
                  <a:srgbClr val="FF0000"/>
                </a:solidFill>
                <a:latin typeface="宋体" panose="02010600030101010101" pitchFamily="2" charset="-122"/>
              </a:rPr>
              <a:t>               </a:t>
            </a:r>
            <a:r>
              <a:rPr lang="zh-CN" altLang="en-US" sz="3600" b="1" dirty="0">
                <a:solidFill>
                  <a:srgbClr val="FF0000"/>
                </a:solidFill>
                <a:latin typeface="宋体" panose="02010600030101010101" pitchFamily="2" charset="-122"/>
              </a:rPr>
              <a:t>痔疮</a:t>
            </a:r>
          </a:p>
        </p:txBody>
      </p:sp>
      <p:sp>
        <p:nvSpPr>
          <p:cNvPr id="60419" name="文本占位符 60418"/>
          <p:cNvSpPr>
            <a:spLocks noGrp="1"/>
          </p:cNvSpPr>
          <p:nvPr>
            <p:ph idx="1"/>
          </p:nvPr>
        </p:nvSpPr>
        <p:spPr>
          <a:xfrm>
            <a:off x="1835150" y="1916113"/>
            <a:ext cx="7620000" cy="4114800"/>
          </a:xfrm>
        </p:spPr>
        <p:txBody>
          <a:bodyPr/>
          <a:lstStyle/>
          <a:p>
            <a:pPr>
              <a:buNone/>
            </a:pPr>
            <a:r>
              <a:rPr lang="zh-CN" altLang="en-US" sz="2800" b="1" dirty="0"/>
              <a:t>（一）原因：</a:t>
            </a:r>
          </a:p>
          <a:p>
            <a:pPr>
              <a:buNone/>
            </a:pPr>
            <a:r>
              <a:rPr lang="zh-CN" altLang="en-US" sz="2800" b="1" dirty="0"/>
              <a:t>     久站、久坐、腹压高。</a:t>
            </a:r>
          </a:p>
          <a:p>
            <a:pPr>
              <a:buNone/>
            </a:pPr>
            <a:r>
              <a:rPr lang="zh-CN" altLang="en-US" sz="2800" b="1" dirty="0"/>
              <a:t>（二）症状：</a:t>
            </a:r>
          </a:p>
          <a:p>
            <a:pPr>
              <a:buNone/>
            </a:pPr>
            <a:r>
              <a:rPr lang="zh-CN" altLang="en-US" sz="2800" b="1" dirty="0"/>
              <a:t>     大便出血、肛门疼痛</a:t>
            </a:r>
          </a:p>
          <a:p>
            <a:pPr>
              <a:buNone/>
            </a:pPr>
            <a:r>
              <a:rPr lang="zh-CN" altLang="en-US" sz="2800" b="1" dirty="0"/>
              <a:t>（三）预防：</a:t>
            </a:r>
          </a:p>
          <a:p>
            <a:pPr>
              <a:buNone/>
            </a:pPr>
            <a:r>
              <a:rPr lang="zh-CN" altLang="en-US" sz="2800" b="1" dirty="0"/>
              <a:t>     常做提肛运动</a:t>
            </a:r>
          </a:p>
          <a:p>
            <a:pPr>
              <a:buNone/>
            </a:pPr>
            <a:r>
              <a:rPr lang="zh-CN" altLang="en-US" sz="2800" b="1" dirty="0"/>
              <a:t>（四）治疗：</a:t>
            </a:r>
          </a:p>
          <a:p>
            <a:pPr>
              <a:buNone/>
            </a:pPr>
            <a:r>
              <a:rPr lang="zh-CN" altLang="en-US" sz="2800" b="1" dirty="0"/>
              <a:t>      局部用药，手术治疗。</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65</a:t>
            </a:fld>
            <a:endParaRPr lang="zh-CN" altLang="en-US" dirty="0">
              <a:latin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61441"/>
          <p:cNvSpPr>
            <a:spLocks noGrp="1"/>
          </p:cNvSpPr>
          <p:nvPr>
            <p:ph type="title"/>
          </p:nvPr>
        </p:nvSpPr>
        <p:spPr/>
        <p:txBody>
          <a:bodyPr anchor="ctr"/>
          <a:lstStyle/>
          <a:p>
            <a:r>
              <a:rPr lang="en-US" altLang="zh-CN" sz="3600" b="1" dirty="0">
                <a:solidFill>
                  <a:srgbClr val="FF0000"/>
                </a:solidFill>
              </a:rPr>
              <a:t>                    </a:t>
            </a:r>
            <a:r>
              <a:rPr lang="zh-CN" altLang="en-US" sz="3600" b="1" dirty="0">
                <a:solidFill>
                  <a:srgbClr val="FF0000"/>
                </a:solidFill>
              </a:rPr>
              <a:t>泌尿道感染</a:t>
            </a:r>
          </a:p>
        </p:txBody>
      </p:sp>
      <p:sp>
        <p:nvSpPr>
          <p:cNvPr id="61443" name="文本占位符 61442"/>
          <p:cNvSpPr>
            <a:spLocks noGrp="1"/>
          </p:cNvSpPr>
          <p:nvPr>
            <p:ph idx="1"/>
          </p:nvPr>
        </p:nvSpPr>
        <p:spPr/>
        <p:txBody>
          <a:bodyPr/>
          <a:lstStyle/>
          <a:p>
            <a:pPr>
              <a:buNone/>
            </a:pPr>
            <a:r>
              <a:rPr lang="zh-CN" altLang="en-US" sz="2800" b="1" dirty="0"/>
              <a:t>（一）原因：</a:t>
            </a:r>
          </a:p>
          <a:p>
            <a:pPr>
              <a:buNone/>
            </a:pPr>
            <a:r>
              <a:rPr lang="zh-CN" altLang="en-US" sz="2800" b="1" dirty="0"/>
              <a:t>       不注意个人卫生，细菌感染。</a:t>
            </a:r>
          </a:p>
          <a:p>
            <a:pPr>
              <a:buNone/>
            </a:pPr>
            <a:r>
              <a:rPr lang="zh-CN" altLang="en-US" sz="2800" b="1" dirty="0"/>
              <a:t>（二）症状：</a:t>
            </a:r>
          </a:p>
          <a:p>
            <a:pPr>
              <a:buNone/>
            </a:pPr>
            <a:r>
              <a:rPr lang="zh-CN" altLang="en-US" sz="2800" b="1" dirty="0"/>
              <a:t>       尿频、尿急、尿痛，有时可有血尿。</a:t>
            </a:r>
          </a:p>
          <a:p>
            <a:pPr>
              <a:buNone/>
            </a:pPr>
            <a:r>
              <a:rPr lang="zh-CN" altLang="en-US" sz="2800" b="1" dirty="0"/>
              <a:t>（三）治疗：</a:t>
            </a:r>
          </a:p>
          <a:p>
            <a:pPr>
              <a:buNone/>
            </a:pPr>
            <a:r>
              <a:rPr lang="zh-CN" altLang="en-US" sz="2800" b="1" dirty="0"/>
              <a:t>       抗菌消炎、多喝水。</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66</a:t>
            </a:fld>
            <a:endParaRPr lang="zh-CN" altLang="en-US" dirty="0">
              <a:latin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62465"/>
          <p:cNvSpPr>
            <a:spLocks noGrp="1"/>
          </p:cNvSpPr>
          <p:nvPr>
            <p:ph type="title"/>
          </p:nvPr>
        </p:nvSpPr>
        <p:spPr>
          <a:xfrm>
            <a:off x="468313" y="476250"/>
            <a:ext cx="8229600" cy="1371600"/>
          </a:xfrm>
        </p:spPr>
        <p:txBody>
          <a:bodyPr anchor="ctr"/>
          <a:lstStyle/>
          <a:p>
            <a:r>
              <a:rPr lang="en-US" altLang="zh-CN" b="1" dirty="0">
                <a:solidFill>
                  <a:srgbClr val="FF0000"/>
                </a:solidFill>
              </a:rPr>
              <a:t>                 </a:t>
            </a:r>
            <a:r>
              <a:rPr lang="zh-CN" altLang="en-US" b="1" dirty="0">
                <a:solidFill>
                  <a:srgbClr val="FF0000"/>
                </a:solidFill>
              </a:rPr>
              <a:t>尿路结石</a:t>
            </a:r>
            <a:endParaRPr lang="zh-CN" altLang="en-US" b="1" dirty="0"/>
          </a:p>
        </p:txBody>
      </p:sp>
      <p:sp>
        <p:nvSpPr>
          <p:cNvPr id="62467" name="文本占位符 62466"/>
          <p:cNvSpPr>
            <a:spLocks noGrp="1"/>
          </p:cNvSpPr>
          <p:nvPr>
            <p:ph idx="1"/>
          </p:nvPr>
        </p:nvSpPr>
        <p:spPr>
          <a:xfrm>
            <a:off x="914400" y="1989138"/>
            <a:ext cx="8229600" cy="3886200"/>
          </a:xfrm>
        </p:spPr>
        <p:txBody>
          <a:bodyPr/>
          <a:lstStyle/>
          <a:p>
            <a:pPr>
              <a:lnSpc>
                <a:spcPct val="90000"/>
              </a:lnSpc>
              <a:buNone/>
            </a:pPr>
            <a:r>
              <a:rPr lang="zh-CN" altLang="en-US" sz="2800" b="1" dirty="0"/>
              <a:t>（一）原因：</a:t>
            </a:r>
          </a:p>
          <a:p>
            <a:pPr>
              <a:lnSpc>
                <a:spcPct val="90000"/>
              </a:lnSpc>
              <a:buNone/>
            </a:pPr>
            <a:r>
              <a:rPr lang="zh-CN" altLang="en-US" sz="2800" b="1" dirty="0"/>
              <a:t>          感染、梗阻、代谢障碍。</a:t>
            </a:r>
          </a:p>
          <a:p>
            <a:pPr>
              <a:lnSpc>
                <a:spcPct val="90000"/>
              </a:lnSpc>
              <a:buNone/>
            </a:pPr>
            <a:r>
              <a:rPr lang="zh-CN" altLang="en-US" sz="2800" b="1" dirty="0"/>
              <a:t>（二）症状：</a:t>
            </a:r>
          </a:p>
          <a:p>
            <a:pPr>
              <a:lnSpc>
                <a:spcPct val="90000"/>
              </a:lnSpc>
              <a:buNone/>
            </a:pPr>
            <a:r>
              <a:rPr lang="zh-CN" altLang="en-US" sz="2800" b="1" dirty="0"/>
              <a:t>           疼痛、血尿。</a:t>
            </a:r>
          </a:p>
          <a:p>
            <a:pPr>
              <a:lnSpc>
                <a:spcPct val="90000"/>
              </a:lnSpc>
              <a:buNone/>
            </a:pPr>
            <a:r>
              <a:rPr lang="zh-CN" altLang="en-US" sz="2800" b="1" dirty="0"/>
              <a:t>（三）预防：</a:t>
            </a:r>
          </a:p>
          <a:p>
            <a:pPr>
              <a:lnSpc>
                <a:spcPct val="90000"/>
              </a:lnSpc>
              <a:buNone/>
            </a:pPr>
            <a:r>
              <a:rPr lang="zh-CN" altLang="en-US" sz="2800" b="1" dirty="0"/>
              <a:t>          多喝水、积极治疗尿路感染。</a:t>
            </a:r>
          </a:p>
          <a:p>
            <a:pPr>
              <a:lnSpc>
                <a:spcPct val="90000"/>
              </a:lnSpc>
              <a:buNone/>
            </a:pPr>
            <a:r>
              <a:rPr lang="zh-CN" altLang="en-US" sz="2800" b="1" dirty="0"/>
              <a:t>（四）治疗：</a:t>
            </a:r>
          </a:p>
          <a:p>
            <a:pPr>
              <a:lnSpc>
                <a:spcPct val="90000"/>
              </a:lnSpc>
              <a:buNone/>
            </a:pPr>
            <a:r>
              <a:rPr lang="zh-CN" altLang="en-US" sz="2800" b="1" dirty="0"/>
              <a:t>         中药排石，手术治疗。</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67</a:t>
            </a:fld>
            <a:endParaRPr lang="zh-CN" altLang="en-US" dirty="0">
              <a:latin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63489"/>
          <p:cNvSpPr>
            <a:spLocks noGrp="1"/>
          </p:cNvSpPr>
          <p:nvPr>
            <p:ph type="title"/>
          </p:nvPr>
        </p:nvSpPr>
        <p:spPr/>
        <p:txBody>
          <a:bodyPr anchor="ctr"/>
          <a:lstStyle/>
          <a:p>
            <a:r>
              <a:rPr lang="en-US" altLang="zh-CN" sz="3600" b="1" dirty="0">
                <a:solidFill>
                  <a:srgbClr val="FF0000"/>
                </a:solidFill>
              </a:rPr>
              <a:t>                          </a:t>
            </a:r>
            <a:r>
              <a:rPr lang="zh-CN" altLang="en-US" sz="3600" b="1" dirty="0">
                <a:solidFill>
                  <a:srgbClr val="FF0000"/>
                </a:solidFill>
              </a:rPr>
              <a:t>疖肿</a:t>
            </a:r>
          </a:p>
        </p:txBody>
      </p:sp>
      <p:sp>
        <p:nvSpPr>
          <p:cNvPr id="63491" name="文本占位符 63490"/>
          <p:cNvSpPr>
            <a:spLocks noGrp="1"/>
          </p:cNvSpPr>
          <p:nvPr>
            <p:ph idx="1"/>
          </p:nvPr>
        </p:nvSpPr>
        <p:spPr>
          <a:xfrm>
            <a:off x="1116013" y="2205038"/>
            <a:ext cx="8229600" cy="3886200"/>
          </a:xfrm>
        </p:spPr>
        <p:txBody>
          <a:bodyPr/>
          <a:lstStyle/>
          <a:p>
            <a:pPr>
              <a:buNone/>
            </a:pPr>
            <a:r>
              <a:rPr lang="zh-CN" altLang="en-US" sz="2800" b="1" dirty="0"/>
              <a:t>（一）原因：</a:t>
            </a:r>
          </a:p>
          <a:p>
            <a:pPr>
              <a:buNone/>
            </a:pPr>
            <a:r>
              <a:rPr lang="zh-CN" altLang="en-US" sz="2800" b="1" dirty="0"/>
              <a:t>      细菌感染毛囊或皮脂腺形成化脓性炎症。</a:t>
            </a:r>
          </a:p>
          <a:p>
            <a:pPr>
              <a:buNone/>
            </a:pPr>
            <a:r>
              <a:rPr lang="zh-CN" altLang="en-US" sz="2800" b="1" dirty="0"/>
              <a:t>（二）预防：</a:t>
            </a:r>
          </a:p>
          <a:p>
            <a:pPr>
              <a:buNone/>
            </a:pPr>
            <a:r>
              <a:rPr lang="zh-CN" altLang="en-US" sz="2800" b="1" dirty="0"/>
              <a:t>      注意皮肤清洁，避免受损。</a:t>
            </a:r>
          </a:p>
          <a:p>
            <a:pPr>
              <a:buNone/>
            </a:pPr>
            <a:r>
              <a:rPr lang="zh-CN" altLang="en-US" sz="2800" b="1" dirty="0"/>
              <a:t>（三）治疗：</a:t>
            </a:r>
          </a:p>
          <a:p>
            <a:pPr>
              <a:buNone/>
            </a:pPr>
            <a:r>
              <a:rPr lang="zh-CN" altLang="en-US" sz="2800" b="1" dirty="0"/>
              <a:t>      碘酊、抗生素、手术。</a:t>
            </a: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68</a:t>
            </a:fld>
            <a:endParaRPr lang="zh-CN" altLang="en-US" dirty="0">
              <a:latin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3553"/>
          <p:cNvSpPr>
            <a:spLocks noGrp="1"/>
          </p:cNvSpPr>
          <p:nvPr>
            <p:ph type="title"/>
          </p:nvPr>
        </p:nvSpPr>
        <p:spPr>
          <a:xfrm>
            <a:off x="1295400" y="304800"/>
            <a:ext cx="7543800" cy="685800"/>
          </a:xfrm>
        </p:spPr>
        <p:txBody>
          <a:bodyPr anchor="ctr">
            <a:normAutofit fontScale="90000"/>
          </a:bodyPr>
          <a:lstStyle/>
          <a:p>
            <a:r>
              <a:rPr lang="en-US" altLang="zh-CN" b="1" dirty="0"/>
              <a:t>                 </a:t>
            </a:r>
            <a:r>
              <a:rPr lang="zh-CN" altLang="en-US" sz="3600" b="1" dirty="0">
                <a:solidFill>
                  <a:srgbClr val="FF0000"/>
                </a:solidFill>
              </a:rPr>
              <a:t>痤疮</a:t>
            </a:r>
            <a:endParaRPr lang="zh-CN" altLang="en-US" sz="3600">
              <a:solidFill>
                <a:srgbClr val="FF0000"/>
              </a:solidFill>
            </a:endParaRPr>
          </a:p>
        </p:txBody>
      </p:sp>
      <p:sp>
        <p:nvSpPr>
          <p:cNvPr id="23555" name="文本占位符 23554"/>
          <p:cNvSpPr>
            <a:spLocks noGrp="1"/>
          </p:cNvSpPr>
          <p:nvPr>
            <p:ph idx="1"/>
          </p:nvPr>
        </p:nvSpPr>
        <p:spPr>
          <a:xfrm>
            <a:off x="971550" y="1066800"/>
            <a:ext cx="7543800" cy="5791200"/>
          </a:xfrm>
        </p:spPr>
        <p:txBody>
          <a:bodyPr/>
          <a:lstStyle/>
          <a:p>
            <a:pPr algn="just">
              <a:buNone/>
            </a:pPr>
            <a:r>
              <a:rPr lang="zh-CN" altLang="en-US" sz="2800" b="1" dirty="0"/>
              <a:t>（一）病因</a:t>
            </a:r>
          </a:p>
          <a:p>
            <a:pPr algn="just">
              <a:buNone/>
            </a:pPr>
            <a:r>
              <a:rPr lang="zh-CN" altLang="en-US" sz="2800" b="1" dirty="0"/>
              <a:t>     痤疮是毛囊皮脂腺的炎症。</a:t>
            </a:r>
          </a:p>
          <a:p>
            <a:pPr algn="just">
              <a:buNone/>
            </a:pPr>
            <a:r>
              <a:rPr lang="zh-CN" altLang="en-US" sz="2800" b="1" dirty="0"/>
              <a:t>（二） 症状：</a:t>
            </a:r>
          </a:p>
          <a:p>
            <a:pPr algn="just">
              <a:buNone/>
            </a:pPr>
            <a:r>
              <a:rPr lang="zh-CN" altLang="en-US" sz="2800" b="1" dirty="0"/>
              <a:t>      好发面、胸、背等，为青春期常见皮肤病。</a:t>
            </a:r>
          </a:p>
          <a:p>
            <a:pPr algn="just">
              <a:buNone/>
            </a:pPr>
            <a:r>
              <a:rPr lang="zh-CN" altLang="en-US" sz="2800" b="1" dirty="0"/>
              <a:t>      早期皮损为毛囊口的粉刺。</a:t>
            </a:r>
          </a:p>
          <a:p>
            <a:pPr algn="just">
              <a:buNone/>
            </a:pPr>
            <a:r>
              <a:rPr lang="zh-CN" altLang="en-US" sz="2800" b="1" dirty="0"/>
              <a:t>       随后发展为丘疹、结节、囊肿、脓肿。</a:t>
            </a:r>
          </a:p>
          <a:p>
            <a:pPr algn="just">
              <a:buNone/>
            </a:pPr>
            <a:r>
              <a:rPr lang="zh-CN" altLang="en-US" sz="2800" b="1" dirty="0"/>
              <a:t>（三）防治：        </a:t>
            </a:r>
          </a:p>
          <a:p>
            <a:pPr algn="just">
              <a:buNone/>
            </a:pPr>
            <a:r>
              <a:rPr lang="zh-CN" altLang="en-US" sz="2800" b="1" dirty="0"/>
              <a:t>      常洗脸、不挤压 ；少食脂肪和糖类，避免饮酒及刺激性食物；药物对症治疗。</a:t>
            </a:r>
          </a:p>
          <a:p>
            <a:pPr algn="just">
              <a:buNone/>
            </a:pPr>
            <a:r>
              <a:rPr lang="zh-CN" altLang="en-US" sz="2800" b="1" dirty="0"/>
              <a:t>    </a:t>
            </a:r>
          </a:p>
          <a:p>
            <a:pPr algn="just">
              <a:buNone/>
            </a:pPr>
            <a:endParaRPr lang="zh-CN" altLang="en-US" sz="2800" b="1"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69</a:t>
            </a:fld>
            <a:endParaRPr lang="zh-CN" altLang="en-US" dirty="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0"/>
            <a:ext cx="7772400" cy="838200"/>
          </a:xfrm>
        </p:spPr>
        <p:txBody>
          <a:bodyPr>
            <a:normAutofit fontScale="90000"/>
          </a:bodyPr>
          <a:lstStyle/>
          <a:p>
            <a:pPr algn="ctr" eaLnBrk="1" fontAlgn="auto" hangingPunct="1">
              <a:spcAft>
                <a:spcPts val="0"/>
              </a:spcAft>
              <a:defRPr/>
            </a:pPr>
            <a:r>
              <a:rPr lang="zh-CN" altLang="en-US" sz="5400" dirty="0" smtClean="0">
                <a:solidFill>
                  <a:srgbClr val="FF0000"/>
                </a:solidFill>
              </a:rPr>
              <a:t>发热的主要原因</a:t>
            </a:r>
          </a:p>
        </p:txBody>
      </p:sp>
      <p:sp>
        <p:nvSpPr>
          <p:cNvPr id="9219" name="Rectangle 3"/>
          <p:cNvSpPr>
            <a:spLocks noGrp="1" noChangeArrowheads="1"/>
          </p:cNvSpPr>
          <p:nvPr>
            <p:ph idx="1"/>
          </p:nvPr>
        </p:nvSpPr>
        <p:spPr>
          <a:xfrm>
            <a:off x="698500" y="914400"/>
            <a:ext cx="7772400" cy="5800725"/>
          </a:xfrm>
        </p:spPr>
        <p:txBody>
          <a:bodyPr>
            <a:normAutofit/>
          </a:bodyPr>
          <a:lstStyle/>
          <a:p>
            <a:pPr marL="514350" indent="-514350" eaLnBrk="1" hangingPunct="1">
              <a:lnSpc>
                <a:spcPct val="150000"/>
              </a:lnSpc>
              <a:buFont typeface="Wingdings 2" pitchFamily="18" charset="2"/>
              <a:buNone/>
              <a:defRPr/>
            </a:pPr>
            <a:r>
              <a:rPr lang="en-US" altLang="zh-CN" sz="2400" dirty="0" smtClean="0"/>
              <a:t>1</a:t>
            </a:r>
            <a:r>
              <a:rPr lang="zh-CN" altLang="en-US" sz="2400" dirty="0" smtClean="0"/>
              <a:t>、感染性发热</a:t>
            </a:r>
            <a:endParaRPr lang="en-US" altLang="zh-CN" sz="2400" dirty="0" smtClean="0"/>
          </a:p>
          <a:p>
            <a:pPr marL="514350" indent="-514350" eaLnBrk="1" hangingPunct="1">
              <a:lnSpc>
                <a:spcPct val="150000"/>
              </a:lnSpc>
              <a:buFont typeface="Wingdings 2" pitchFamily="18" charset="2"/>
              <a:buNone/>
              <a:defRPr/>
            </a:pPr>
            <a:r>
              <a:rPr lang="en-US" altLang="zh-CN" sz="2400" dirty="0" smtClean="0"/>
              <a:t>       </a:t>
            </a:r>
            <a:r>
              <a:rPr lang="zh-CN" altLang="en-US" sz="2400" dirty="0" smtClean="0"/>
              <a:t>由各种病原体引起</a:t>
            </a:r>
            <a:r>
              <a:rPr lang="en-US" altLang="zh-CN" sz="2400" dirty="0" smtClean="0"/>
              <a:t>,</a:t>
            </a:r>
            <a:r>
              <a:rPr lang="zh-CN" altLang="en-US" sz="2400" dirty="0" smtClean="0"/>
              <a:t>原因是病原体的代谢产物或其毒素作用于白细胞而产生致热源导致发热</a:t>
            </a:r>
            <a:r>
              <a:rPr lang="en-US" altLang="zh-CN" sz="2400" dirty="0" smtClean="0"/>
              <a:t>.</a:t>
            </a:r>
          </a:p>
          <a:p>
            <a:pPr eaLnBrk="1" hangingPunct="1">
              <a:lnSpc>
                <a:spcPct val="150000"/>
              </a:lnSpc>
              <a:buFontTx/>
              <a:buNone/>
              <a:defRPr/>
            </a:pPr>
            <a:r>
              <a:rPr lang="en-US" altLang="zh-CN" sz="2400" dirty="0" smtClean="0"/>
              <a:t>2</a:t>
            </a:r>
            <a:r>
              <a:rPr lang="zh-CN" altLang="en-US" sz="2400" dirty="0" smtClean="0"/>
              <a:t>、非感染性发热</a:t>
            </a:r>
          </a:p>
          <a:p>
            <a:pPr eaLnBrk="1" hangingPunct="1">
              <a:lnSpc>
                <a:spcPct val="150000"/>
              </a:lnSpc>
              <a:buFontTx/>
              <a:buNone/>
              <a:defRPr/>
            </a:pPr>
            <a:r>
              <a:rPr lang="zh-CN" altLang="en-US" sz="2400" dirty="0" smtClean="0"/>
              <a:t>       </a:t>
            </a:r>
            <a:r>
              <a:rPr lang="en-US" altLang="zh-CN" sz="2400" dirty="0" smtClean="0"/>
              <a:t>(1)</a:t>
            </a:r>
            <a:r>
              <a:rPr lang="zh-CN" altLang="en-US" sz="2400" dirty="0" smtClean="0"/>
              <a:t>无菌性坏死物质的吸收</a:t>
            </a:r>
          </a:p>
          <a:p>
            <a:pPr eaLnBrk="1" hangingPunct="1">
              <a:lnSpc>
                <a:spcPct val="150000"/>
              </a:lnSpc>
              <a:buFontTx/>
              <a:buNone/>
              <a:defRPr/>
            </a:pPr>
            <a:r>
              <a:rPr lang="en-US" altLang="zh-CN" sz="2400" dirty="0" smtClean="0"/>
              <a:t>       (2)</a:t>
            </a:r>
            <a:r>
              <a:rPr lang="zh-CN" altLang="en-US" sz="2400" dirty="0" smtClean="0"/>
              <a:t>变态反应 可见于风湿热、系统性红斑狼疮等</a:t>
            </a:r>
          </a:p>
          <a:p>
            <a:pPr eaLnBrk="1" hangingPunct="1">
              <a:lnSpc>
                <a:spcPct val="150000"/>
              </a:lnSpc>
              <a:buFontTx/>
              <a:buNone/>
              <a:defRPr/>
            </a:pPr>
            <a:r>
              <a:rPr lang="en-US" altLang="zh-CN" sz="2400" dirty="0" smtClean="0"/>
              <a:t>       (3)</a:t>
            </a:r>
            <a:r>
              <a:rPr lang="zh-CN" altLang="en-US" sz="2400" dirty="0" smtClean="0"/>
              <a:t>内分泌代谢障碍</a:t>
            </a:r>
          </a:p>
          <a:p>
            <a:pPr eaLnBrk="1" hangingPunct="1">
              <a:lnSpc>
                <a:spcPct val="150000"/>
              </a:lnSpc>
              <a:buFontTx/>
              <a:buNone/>
              <a:defRPr/>
            </a:pPr>
            <a:r>
              <a:rPr lang="en-US" altLang="zh-CN" sz="2400" dirty="0" smtClean="0"/>
              <a:t>       (4)</a:t>
            </a:r>
            <a:r>
              <a:rPr lang="zh-CN" altLang="en-US" sz="2400" dirty="0" smtClean="0"/>
              <a:t>体温调节中枢功能失常</a:t>
            </a:r>
          </a:p>
          <a:p>
            <a:pPr eaLnBrk="1" hangingPunct="1">
              <a:lnSpc>
                <a:spcPct val="150000"/>
              </a:lnSpc>
              <a:buFontTx/>
              <a:buNone/>
              <a:defRPr/>
            </a:pPr>
            <a:r>
              <a:rPr lang="en-US" altLang="zh-CN" sz="2400" dirty="0" smtClean="0"/>
              <a:t>      (5)</a:t>
            </a:r>
            <a:r>
              <a:rPr lang="zh-CN" altLang="en-US" sz="2400" dirty="0" smtClean="0"/>
              <a:t>自主神经功能紊乱</a:t>
            </a:r>
            <a:endParaRPr lang="en-US" altLang="zh-CN" dirty="0" smtClean="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7</a:t>
            </a:fld>
            <a:endParaRPr lang="zh-CN" altLang="en-US" dirty="0">
              <a:latin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28001"/>
          <p:cNvSpPr>
            <a:spLocks noGrp="1"/>
          </p:cNvSpPr>
          <p:nvPr>
            <p:ph type="title"/>
          </p:nvPr>
        </p:nvSpPr>
        <p:spPr>
          <a:xfrm>
            <a:off x="395288" y="404813"/>
            <a:ext cx="8229600" cy="1223962"/>
          </a:xfrm>
        </p:spPr>
        <p:txBody>
          <a:bodyPr anchor="ctr"/>
          <a:lstStyle/>
          <a:p>
            <a:r>
              <a:rPr lang="en-US" altLang="zh-CN" sz="3600" b="1" dirty="0">
                <a:solidFill>
                  <a:srgbClr val="FF0000"/>
                </a:solidFill>
              </a:rPr>
              <a:t>                           </a:t>
            </a:r>
            <a:r>
              <a:rPr lang="zh-CN" altLang="en-US" sz="3600" b="1" dirty="0">
                <a:solidFill>
                  <a:srgbClr val="FF0000"/>
                </a:solidFill>
              </a:rPr>
              <a:t>疥疮</a:t>
            </a:r>
          </a:p>
        </p:txBody>
      </p:sp>
      <p:sp>
        <p:nvSpPr>
          <p:cNvPr id="128003" name="文本占位符 128002"/>
          <p:cNvSpPr>
            <a:spLocks noGrp="1"/>
          </p:cNvSpPr>
          <p:nvPr>
            <p:ph idx="1"/>
          </p:nvPr>
        </p:nvSpPr>
        <p:spPr>
          <a:xfrm>
            <a:off x="539750" y="1412875"/>
            <a:ext cx="8229600" cy="4102100"/>
          </a:xfrm>
        </p:spPr>
        <p:txBody>
          <a:bodyPr/>
          <a:lstStyle/>
          <a:p>
            <a:pPr algn="just">
              <a:buNone/>
            </a:pPr>
            <a:r>
              <a:rPr lang="zh-CN" altLang="en-US" sz="2800" b="1" dirty="0"/>
              <a:t>（一）原因：</a:t>
            </a:r>
          </a:p>
          <a:p>
            <a:pPr algn="just">
              <a:buNone/>
            </a:pPr>
            <a:r>
              <a:rPr lang="zh-CN" altLang="en-US" sz="2800" b="1" dirty="0"/>
              <a:t>         因疥虫所致，皮肤传染病，易在集体中流行。</a:t>
            </a:r>
          </a:p>
          <a:p>
            <a:pPr algn="just">
              <a:buNone/>
            </a:pPr>
            <a:r>
              <a:rPr lang="zh-CN" altLang="en-US" sz="2800" b="1" dirty="0"/>
              <a:t>（ 二）临床特点：</a:t>
            </a:r>
          </a:p>
          <a:p>
            <a:pPr algn="just">
              <a:buNone/>
            </a:pPr>
            <a:r>
              <a:rPr lang="zh-CN" altLang="en-US" sz="2800" b="1" dirty="0"/>
              <a:t>       好发于指缝、腕曲面、肘窝、腋下、下肢。针头大丘疹、水疱。瘙痒剧烈，夜晚为甚。因搔抓而继发皮炎，脓疱疮。</a:t>
            </a:r>
          </a:p>
          <a:p>
            <a:pPr algn="just">
              <a:buNone/>
            </a:pPr>
            <a:r>
              <a:rPr lang="zh-CN" altLang="en-US" sz="2800" b="1" dirty="0"/>
              <a:t>（ 三）防治</a:t>
            </a:r>
          </a:p>
          <a:p>
            <a:pPr algn="just">
              <a:buNone/>
            </a:pPr>
            <a:r>
              <a:rPr lang="zh-CN" altLang="en-US" sz="2800" b="1" dirty="0"/>
              <a:t>       硫磺软膏或疥得治软膏。</a:t>
            </a:r>
          </a:p>
          <a:p>
            <a:pPr algn="just">
              <a:buNone/>
            </a:pPr>
            <a:endParaRPr lang="zh-CN" altLang="en-US" sz="2800" b="1" dirty="0"/>
          </a:p>
          <a:p>
            <a:endParaRPr lang="zh-CN" altLang="en-US" sz="2800"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70</a:t>
            </a:fld>
            <a:endParaRPr lang="zh-CN" altLang="en-US" dirty="0">
              <a:latin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标题 126977"/>
          <p:cNvSpPr>
            <a:spLocks noGrp="1"/>
          </p:cNvSpPr>
          <p:nvPr>
            <p:ph type="title"/>
          </p:nvPr>
        </p:nvSpPr>
        <p:spPr>
          <a:xfrm>
            <a:off x="539750" y="188913"/>
            <a:ext cx="8229600" cy="1371600"/>
          </a:xfrm>
        </p:spPr>
        <p:txBody>
          <a:bodyPr anchor="ctr"/>
          <a:lstStyle/>
          <a:p>
            <a:r>
              <a:rPr lang="en-US" altLang="zh-CN" sz="3600" b="1" dirty="0">
                <a:solidFill>
                  <a:srgbClr val="FF0000"/>
                </a:solidFill>
              </a:rPr>
              <a:t>                            </a:t>
            </a:r>
            <a:r>
              <a:rPr lang="zh-CN" altLang="en-US" sz="3600" b="1" dirty="0">
                <a:solidFill>
                  <a:srgbClr val="FF0000"/>
                </a:solidFill>
              </a:rPr>
              <a:t>癣</a:t>
            </a:r>
          </a:p>
        </p:txBody>
      </p:sp>
      <p:sp>
        <p:nvSpPr>
          <p:cNvPr id="126979" name="文本占位符 126978"/>
          <p:cNvSpPr>
            <a:spLocks noGrp="1"/>
          </p:cNvSpPr>
          <p:nvPr>
            <p:ph idx="1"/>
          </p:nvPr>
        </p:nvSpPr>
        <p:spPr>
          <a:xfrm>
            <a:off x="714348" y="1557338"/>
            <a:ext cx="8055002" cy="3886200"/>
          </a:xfrm>
        </p:spPr>
        <p:txBody>
          <a:bodyPr>
            <a:normAutofit fontScale="92500" lnSpcReduction="10000"/>
          </a:bodyPr>
          <a:lstStyle/>
          <a:p>
            <a:pPr algn="just">
              <a:buNone/>
            </a:pPr>
            <a:r>
              <a:rPr lang="zh-CN" altLang="en-US" sz="2800" b="1" dirty="0"/>
              <a:t>（ 一）原因：</a:t>
            </a:r>
          </a:p>
          <a:p>
            <a:pPr algn="just">
              <a:buNone/>
            </a:pPr>
            <a:r>
              <a:rPr lang="zh-CN" altLang="en-US" sz="2800" b="1" dirty="0"/>
              <a:t>    皮肤真菌感染。直接或间接感染。夏秋多见</a:t>
            </a:r>
          </a:p>
          <a:p>
            <a:pPr>
              <a:buNone/>
            </a:pPr>
            <a:r>
              <a:rPr lang="zh-CN" altLang="en-US" sz="2800" b="1" dirty="0"/>
              <a:t>（二）临床特点：</a:t>
            </a:r>
          </a:p>
          <a:p>
            <a:pPr>
              <a:buNone/>
            </a:pPr>
            <a:r>
              <a:rPr lang="zh-CN" altLang="en-US" sz="2800" b="1" dirty="0"/>
              <a:t>   </a:t>
            </a:r>
            <a:r>
              <a:rPr lang="en-US" altLang="zh-CN" sz="2800" b="1" dirty="0"/>
              <a:t>1</a:t>
            </a:r>
            <a:r>
              <a:rPr lang="zh-CN" altLang="en-US" sz="2800" b="1" dirty="0"/>
              <a:t>．为丘疹、水疱、丘疱疹、环形、边缘隆起而狭窄，中央色素沉着。</a:t>
            </a:r>
          </a:p>
          <a:p>
            <a:pPr algn="just">
              <a:buNone/>
            </a:pPr>
            <a:r>
              <a:rPr lang="zh-CN" altLang="en-US" sz="2800" b="1" dirty="0"/>
              <a:t>    </a:t>
            </a:r>
            <a:r>
              <a:rPr lang="en-US" altLang="zh-CN" sz="2800" b="1" dirty="0"/>
              <a:t>3</a:t>
            </a:r>
            <a:r>
              <a:rPr lang="zh-CN" altLang="en-US" sz="2800" b="1" dirty="0"/>
              <a:t>．足癣发生在趾间、足底、足背；股癣在腹股沟、肛门周围；体癣在面、胸背、四肢。</a:t>
            </a:r>
          </a:p>
          <a:p>
            <a:pPr algn="just">
              <a:buNone/>
            </a:pPr>
            <a:r>
              <a:rPr lang="zh-CN" altLang="en-US" sz="2800" b="1" dirty="0"/>
              <a:t>（三）防治：</a:t>
            </a:r>
          </a:p>
          <a:p>
            <a:pPr algn="just">
              <a:buNone/>
            </a:pPr>
            <a:r>
              <a:rPr lang="zh-CN" altLang="en-US" sz="2800" b="1" dirty="0"/>
              <a:t>        注意卫生，局部用克霉唑软膏、达克宁软膏。</a:t>
            </a:r>
          </a:p>
          <a:p>
            <a:pPr algn="just">
              <a:buNone/>
            </a:pPr>
            <a:endParaRPr lang="zh-CN" altLang="en-US" sz="2800" b="1" dirty="0"/>
          </a:p>
          <a:p>
            <a:endParaRPr lang="zh-CN" altLang="en-US" sz="2800"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71</a:t>
            </a:fld>
            <a:endParaRPr lang="zh-CN" altLang="en-US" dirty="0">
              <a:latin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49153"/>
          <p:cNvSpPr>
            <a:spLocks noGrp="1"/>
          </p:cNvSpPr>
          <p:nvPr>
            <p:ph type="title"/>
          </p:nvPr>
        </p:nvSpPr>
        <p:spPr>
          <a:xfrm>
            <a:off x="1116013" y="333375"/>
            <a:ext cx="7543800" cy="990600"/>
          </a:xfrm>
        </p:spPr>
        <p:txBody>
          <a:bodyPr anchor="ctr"/>
          <a:lstStyle/>
          <a:p>
            <a:r>
              <a:rPr lang="en-US" altLang="zh-CN" sz="3600" b="1" dirty="0">
                <a:solidFill>
                  <a:srgbClr val="FF0000"/>
                </a:solidFill>
              </a:rPr>
              <a:t>                      </a:t>
            </a:r>
            <a:r>
              <a:rPr lang="zh-CN" altLang="en-US" sz="3600" b="1" dirty="0">
                <a:solidFill>
                  <a:srgbClr val="FF0000"/>
                </a:solidFill>
              </a:rPr>
              <a:t>荨麻疹</a:t>
            </a:r>
            <a:endParaRPr lang="zh-CN" altLang="en-US" sz="3600" b="1">
              <a:solidFill>
                <a:srgbClr val="FF0000"/>
              </a:solidFill>
            </a:endParaRPr>
          </a:p>
        </p:txBody>
      </p:sp>
      <p:sp>
        <p:nvSpPr>
          <p:cNvPr id="49155" name="文本占位符 49154"/>
          <p:cNvSpPr>
            <a:spLocks noGrp="1"/>
          </p:cNvSpPr>
          <p:nvPr>
            <p:ph idx="1"/>
          </p:nvPr>
        </p:nvSpPr>
        <p:spPr>
          <a:xfrm>
            <a:off x="1042988" y="1341438"/>
            <a:ext cx="7620000" cy="5943600"/>
          </a:xfrm>
        </p:spPr>
        <p:txBody>
          <a:bodyPr/>
          <a:lstStyle/>
          <a:p>
            <a:pPr marL="0" indent="0" algn="just">
              <a:lnSpc>
                <a:spcPct val="90000"/>
              </a:lnSpc>
              <a:buNone/>
            </a:pPr>
            <a:r>
              <a:rPr lang="zh-CN" altLang="en-US" sz="2800" b="1" dirty="0">
                <a:latin typeface="宋体" panose="02010600030101010101" pitchFamily="2" charset="-122"/>
              </a:rPr>
              <a:t>荨麻疹是先天性过敏性疾病的一种表现。</a:t>
            </a:r>
          </a:p>
          <a:p>
            <a:pPr marL="0" indent="0" algn="just">
              <a:lnSpc>
                <a:spcPct val="90000"/>
              </a:lnSpc>
              <a:buNone/>
            </a:pPr>
            <a:r>
              <a:rPr lang="zh-CN" altLang="en-US" sz="2800" b="1" dirty="0">
                <a:latin typeface="宋体" panose="02010600030101010101" pitchFamily="2" charset="-122"/>
              </a:rPr>
              <a:t> （一）原因：</a:t>
            </a:r>
          </a:p>
          <a:p>
            <a:pPr marL="0" indent="0" algn="just">
              <a:lnSpc>
                <a:spcPct val="90000"/>
              </a:lnSpc>
              <a:buNone/>
            </a:pPr>
            <a:r>
              <a:rPr lang="zh-CN" altLang="en-US" sz="2800" b="1" dirty="0">
                <a:latin typeface="宋体" panose="02010600030101010101" pitchFamily="2" charset="-122"/>
              </a:rPr>
              <a:t>      寒冷、高温、摩擦、花粉、蚁、虱、蚤、毛虫刺咬、吃海鲜及神经紧张等。</a:t>
            </a:r>
          </a:p>
          <a:p>
            <a:pPr marL="0" indent="0" algn="just">
              <a:lnSpc>
                <a:spcPct val="90000"/>
              </a:lnSpc>
              <a:buNone/>
            </a:pPr>
            <a:r>
              <a:rPr lang="zh-CN" altLang="en-US" sz="2800" b="1" dirty="0"/>
              <a:t>（ </a:t>
            </a:r>
            <a:r>
              <a:rPr lang="zh-CN" altLang="en-US" sz="2800" b="1" dirty="0">
                <a:latin typeface="宋体" panose="02010600030101010101" pitchFamily="2" charset="-122"/>
              </a:rPr>
              <a:t>二）临床特点：</a:t>
            </a:r>
            <a:endParaRPr lang="zh-CN" altLang="en-US" sz="2800" b="1" dirty="0"/>
          </a:p>
          <a:p>
            <a:pPr marL="0" indent="0" algn="just">
              <a:lnSpc>
                <a:spcPct val="90000"/>
              </a:lnSpc>
              <a:buNone/>
            </a:pPr>
            <a:r>
              <a:rPr lang="zh-CN" altLang="en-US" sz="2800" b="1" dirty="0"/>
              <a:t>      </a:t>
            </a:r>
            <a:r>
              <a:rPr lang="en-US" altLang="zh-CN" sz="2800" b="1" dirty="0">
                <a:latin typeface="宋体" panose="02010600030101010101" pitchFamily="2" charset="-122"/>
              </a:rPr>
              <a:t>1</a:t>
            </a:r>
            <a:r>
              <a:rPr lang="zh-CN" altLang="en-US" sz="2800" b="1" dirty="0">
                <a:latin typeface="宋体" panose="02010600030101010101" pitchFamily="2" charset="-122"/>
              </a:rPr>
              <a:t>、皮肤忽然瘙痒，出现大小不等的风疹块，界限清楚，略高出皮肤表面。</a:t>
            </a:r>
            <a:endParaRPr lang="zh-CN" altLang="en-US" sz="2800" b="1" dirty="0"/>
          </a:p>
          <a:p>
            <a:pPr marL="0" indent="0" algn="just">
              <a:lnSpc>
                <a:spcPct val="90000"/>
              </a:lnSpc>
              <a:buNone/>
            </a:pPr>
            <a:r>
              <a:rPr lang="zh-CN" altLang="en-US" sz="2800" b="1" dirty="0"/>
              <a:t>     </a:t>
            </a:r>
            <a:r>
              <a:rPr lang="en-US" altLang="zh-CN" sz="2800" b="1">
                <a:latin typeface="宋体" panose="02010600030101010101" pitchFamily="2" charset="-122"/>
              </a:rPr>
              <a:t>2</a:t>
            </a:r>
            <a:r>
              <a:rPr lang="en-US" altLang="zh-CN" sz="2800" b="1"/>
              <a:t>. </a:t>
            </a:r>
            <a:r>
              <a:rPr lang="zh-CN" altLang="en-US" sz="2800" b="1" dirty="0">
                <a:latin typeface="宋体" panose="02010600030101010101" pitchFamily="2" charset="-122"/>
              </a:rPr>
              <a:t>发作快，消失快。不留痕迹，反复出现。</a:t>
            </a:r>
          </a:p>
          <a:p>
            <a:pPr marL="0" indent="0" algn="just">
              <a:lnSpc>
                <a:spcPct val="90000"/>
              </a:lnSpc>
              <a:buNone/>
            </a:pPr>
            <a:r>
              <a:rPr lang="zh-CN" altLang="en-US" sz="2800" b="1" dirty="0">
                <a:latin typeface="宋体" panose="02010600030101010101" pitchFamily="2" charset="-122"/>
              </a:rPr>
              <a:t>（三）防治方法：</a:t>
            </a:r>
            <a:endParaRPr lang="zh-CN" altLang="en-US" sz="2800" b="1" dirty="0"/>
          </a:p>
          <a:p>
            <a:pPr marL="0" indent="0" algn="just">
              <a:lnSpc>
                <a:spcPct val="90000"/>
              </a:lnSpc>
              <a:buNone/>
            </a:pPr>
            <a:r>
              <a:rPr lang="zh-CN" altLang="en-US" sz="2800" b="1" dirty="0">
                <a:latin typeface="宋体" panose="02010600030101010101" pitchFamily="2" charset="-122"/>
              </a:rPr>
              <a:t>    去除病因，抗过敏、激素、钙剂治疗。</a:t>
            </a:r>
            <a:endParaRPr lang="zh-CN" altLang="en-US" sz="2800" b="1" dirty="0"/>
          </a:p>
          <a:p>
            <a:pPr marL="0" indent="0" algn="just">
              <a:lnSpc>
                <a:spcPct val="90000"/>
              </a:lnSpc>
              <a:buNone/>
            </a:pPr>
            <a:endParaRPr lang="zh-CN" altLang="en-US" sz="2800" b="1" dirty="0">
              <a:latin typeface="宋体" panose="02010600030101010101" pitchFamily="2" charset="-122"/>
            </a:endParaRPr>
          </a:p>
          <a:p>
            <a:pPr marL="0" indent="0" algn="just">
              <a:lnSpc>
                <a:spcPct val="90000"/>
              </a:lnSpc>
              <a:buNone/>
            </a:pPr>
            <a:r>
              <a:rPr lang="zh-CN" altLang="en-US" sz="2800" b="1" dirty="0">
                <a:latin typeface="宋体" panose="02010600030101010101" pitchFamily="2" charset="-122"/>
              </a:rPr>
              <a:t>   </a:t>
            </a:r>
          </a:p>
          <a:p>
            <a:pPr marL="0" indent="0" algn="just">
              <a:lnSpc>
                <a:spcPct val="90000"/>
              </a:lnSpc>
              <a:buNone/>
            </a:pPr>
            <a:endParaRPr lang="zh-CN" altLang="en-US" sz="2800" b="1" dirty="0">
              <a:latin typeface="宋体" panose="02010600030101010101" pitchFamily="2" charset="-122"/>
            </a:endParaRP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72</a:t>
            </a:fld>
            <a:endParaRPr lang="zh-CN" altLang="en-US" dirty="0">
              <a:latin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47991407562228"/>
          <p:cNvPicPr>
            <a:picLocks noGrp="1" noChangeAspect="1"/>
          </p:cNvPicPr>
          <p:nvPr>
            <p:ph idx="1"/>
          </p:nvPr>
        </p:nvPicPr>
        <p:blipFill>
          <a:blip r:embed="rId2" cstate="print"/>
          <a:stretch>
            <a:fillRect/>
          </a:stretch>
        </p:blipFill>
        <p:spPr>
          <a:xfrm>
            <a:off x="1181100" y="1376680"/>
            <a:ext cx="6577330" cy="4669790"/>
          </a:xfrm>
          <a:prstGeom prst="rect">
            <a:avLst/>
          </a:prstGeom>
        </p:spPr>
      </p:pic>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73</a:t>
            </a:fld>
            <a:endParaRPr lang="zh-CN" altLang="en-US" dirty="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2922078" cy="1143000"/>
          </a:xfrm>
        </p:spPr>
        <p:txBody>
          <a:bodyPr/>
          <a:lstStyle/>
          <a:p>
            <a:r>
              <a:rPr lang="zh-CN" altLang="en-US" dirty="0" smtClean="0"/>
              <a:t>如何退烧？</a:t>
            </a:r>
            <a:endParaRPr lang="zh-CN" altLang="en-US" dirty="0"/>
          </a:p>
        </p:txBody>
      </p:sp>
      <p:pic>
        <p:nvPicPr>
          <p:cNvPr id="67586" name="Picture 2" descr="c:\users\administrator\appdata\roaming\360se6\User Data\temp\mp63196425_1457832976563_2.jpeg"/>
          <p:cNvPicPr>
            <a:picLocks noChangeAspect="1" noChangeArrowheads="1"/>
          </p:cNvPicPr>
          <p:nvPr/>
        </p:nvPicPr>
        <p:blipFill>
          <a:blip r:embed="rId2" cstate="print"/>
          <a:srcRect/>
          <a:stretch>
            <a:fillRect/>
          </a:stretch>
        </p:blipFill>
        <p:spPr bwMode="auto">
          <a:xfrm>
            <a:off x="1214414" y="1357298"/>
            <a:ext cx="5715000" cy="2295526"/>
          </a:xfrm>
          <a:prstGeom prst="rect">
            <a:avLst/>
          </a:prstGeom>
          <a:noFill/>
        </p:spPr>
      </p:pic>
      <p:pic>
        <p:nvPicPr>
          <p:cNvPr id="67588" name="Picture 4" descr="c:\users\administrator\appdata\roaming\360se6\User Data\temp\org_471418.jpg"/>
          <p:cNvPicPr>
            <a:picLocks noChangeAspect="1" noChangeArrowheads="1"/>
          </p:cNvPicPr>
          <p:nvPr/>
        </p:nvPicPr>
        <p:blipFill>
          <a:blip r:embed="rId3" cstate="print"/>
          <a:srcRect/>
          <a:stretch>
            <a:fillRect/>
          </a:stretch>
        </p:blipFill>
        <p:spPr bwMode="auto">
          <a:xfrm>
            <a:off x="3714744" y="3857628"/>
            <a:ext cx="4857784" cy="2714644"/>
          </a:xfrm>
          <a:prstGeom prst="rect">
            <a:avLst/>
          </a:prstGeom>
          <a:noFill/>
        </p:spPr>
      </p:pic>
      <p:sp>
        <p:nvSpPr>
          <p:cNvPr id="6" name="灯片编号占位符 5"/>
          <p:cNvSpPr>
            <a:spLocks noGrp="1"/>
          </p:cNvSpPr>
          <p:nvPr>
            <p:ph type="sldNum" sz="quarter" idx="12"/>
          </p:nvPr>
        </p:nvSpPr>
        <p:spPr/>
        <p:txBody>
          <a:bodyPr/>
          <a:lstStyle/>
          <a:p>
            <a:pPr lvl="0">
              <a:buClrTx/>
            </a:pPr>
            <a:fld id="{9A0DB2DC-4C9A-4742-B13C-FB6460FD3503}" type="slidenum">
              <a:rPr lang="zh-CN" altLang="en-US" smtClean="0"/>
              <a:pPr lvl="0">
                <a:buClrTx/>
              </a:pPr>
              <a:t>8</a:t>
            </a:fld>
            <a:endParaRPr lang="zh-CN" altLang="en-US" dirty="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807368"/>
          </a:xfrm>
        </p:spPr>
        <p:txBody>
          <a:bodyPr/>
          <a:lstStyle/>
          <a:p>
            <a:pPr>
              <a:defRPr/>
            </a:pPr>
            <a:r>
              <a:rPr lang="zh-CN" altLang="en-US" dirty="0" smtClean="0">
                <a:solidFill>
                  <a:srgbClr val="008000"/>
                </a:solidFill>
                <a:effectLst>
                  <a:outerShdw blurRad="38100" dist="38100" dir="2700000" algn="tl">
                    <a:srgbClr val="000000"/>
                  </a:outerShdw>
                </a:effectLst>
                <a:latin typeface="宋体" pitchFamily="2" charset="-122"/>
              </a:rPr>
              <a:t>         </a:t>
            </a:r>
            <a:r>
              <a:rPr lang="zh-CN" altLang="en-US" dirty="0" smtClean="0">
                <a:solidFill>
                  <a:schemeClr val="tx1"/>
                </a:solidFill>
                <a:effectLst>
                  <a:outerShdw blurRad="38100" dist="38100" dir="2700000" algn="tl">
                    <a:srgbClr val="000000"/>
                  </a:outerShdw>
                </a:effectLst>
                <a:latin typeface="宋体" pitchFamily="2" charset="-122"/>
              </a:rPr>
              <a:t>处理</a:t>
            </a:r>
            <a:r>
              <a:rPr lang="zh-CN" altLang="en-US" dirty="0">
                <a:solidFill>
                  <a:schemeClr val="tx1"/>
                </a:solidFill>
                <a:effectLst>
                  <a:outerShdw blurRad="38100" dist="38100" dir="2700000" algn="tl">
                    <a:srgbClr val="000000"/>
                  </a:outerShdw>
                </a:effectLst>
                <a:latin typeface="宋体" pitchFamily="2" charset="-122"/>
              </a:rPr>
              <a:t>要点</a:t>
            </a:r>
          </a:p>
        </p:txBody>
      </p:sp>
      <p:sp>
        <p:nvSpPr>
          <p:cNvPr id="17411" name="Rectangle 3"/>
          <p:cNvSpPr>
            <a:spLocks noGrp="1" noChangeArrowheads="1"/>
          </p:cNvSpPr>
          <p:nvPr>
            <p:ph type="body" idx="1"/>
          </p:nvPr>
        </p:nvSpPr>
        <p:spPr>
          <a:xfrm>
            <a:off x="457200" y="1268413"/>
            <a:ext cx="8229600" cy="5026025"/>
          </a:xfrm>
        </p:spPr>
        <p:txBody>
          <a:bodyPr>
            <a:normAutofit fontScale="85000" lnSpcReduction="10000"/>
          </a:bodyPr>
          <a:lstStyle/>
          <a:p>
            <a:pPr algn="just">
              <a:lnSpc>
                <a:spcPct val="90000"/>
              </a:lnSpc>
              <a:defRPr/>
            </a:pPr>
            <a:endParaRPr lang="en-US" altLang="zh-CN" dirty="0"/>
          </a:p>
          <a:p>
            <a:pPr algn="just">
              <a:lnSpc>
                <a:spcPct val="150000"/>
              </a:lnSpc>
              <a:defRPr/>
            </a:pPr>
            <a:r>
              <a:rPr lang="en-US" altLang="zh-CN" sz="3800" dirty="0" smtClean="0">
                <a:latin typeface="宋体" pitchFamily="2" charset="-122"/>
              </a:rPr>
              <a:t>1</a:t>
            </a:r>
            <a:r>
              <a:rPr lang="zh-CN" altLang="en-US" sz="3800" dirty="0" smtClean="0">
                <a:latin typeface="宋体" pitchFamily="2" charset="-122"/>
              </a:rPr>
              <a:t>、休息</a:t>
            </a:r>
            <a:r>
              <a:rPr lang="zh-CN" altLang="en-US" sz="3800" dirty="0">
                <a:latin typeface="宋体" pitchFamily="2" charset="-122"/>
              </a:rPr>
              <a:t>、营养</a:t>
            </a:r>
            <a:r>
              <a:rPr lang="zh-CN" altLang="en-US" sz="3800" dirty="0" smtClean="0">
                <a:latin typeface="宋体" pitchFamily="2" charset="-122"/>
              </a:rPr>
              <a:t>、补充水分、保持口腔</a:t>
            </a:r>
            <a:r>
              <a:rPr lang="zh-CN" altLang="en-US" sz="3800" dirty="0">
                <a:latin typeface="宋体" pitchFamily="2" charset="-122"/>
              </a:rPr>
              <a:t>清洁。</a:t>
            </a:r>
            <a:endParaRPr lang="zh-CN" altLang="en-US" sz="3800" dirty="0"/>
          </a:p>
          <a:p>
            <a:pPr algn="just">
              <a:lnSpc>
                <a:spcPct val="150000"/>
              </a:lnSpc>
              <a:defRPr/>
            </a:pPr>
            <a:r>
              <a:rPr lang="en-US" altLang="zh-CN" sz="3800" dirty="0">
                <a:latin typeface="宋体" pitchFamily="2" charset="-122"/>
              </a:rPr>
              <a:t>2</a:t>
            </a:r>
            <a:r>
              <a:rPr lang="zh-CN" altLang="en-US" sz="3800" dirty="0" smtClean="0">
                <a:latin typeface="宋体" pitchFamily="2" charset="-122"/>
              </a:rPr>
              <a:t>、物理</a:t>
            </a:r>
            <a:r>
              <a:rPr lang="zh-CN" altLang="en-US" sz="3800" dirty="0">
                <a:latin typeface="宋体" pitchFamily="2" charset="-122"/>
              </a:rPr>
              <a:t>降温至</a:t>
            </a:r>
            <a:r>
              <a:rPr lang="en-US" altLang="zh-CN" sz="3800" dirty="0" smtClean="0">
                <a:latin typeface="宋体" pitchFamily="2" charset="-122"/>
              </a:rPr>
              <a:t>39.0</a:t>
            </a:r>
            <a:r>
              <a:rPr lang="zh-CN" altLang="en-US" sz="3800" dirty="0" smtClean="0"/>
              <a:t>℃</a:t>
            </a:r>
            <a:r>
              <a:rPr lang="zh-CN" altLang="en-US" sz="3800" dirty="0" smtClean="0">
                <a:latin typeface="宋体" pitchFamily="2" charset="-122"/>
              </a:rPr>
              <a:t>以下</a:t>
            </a:r>
            <a:r>
              <a:rPr lang="zh-CN" altLang="en-US" sz="3800" dirty="0">
                <a:latin typeface="宋体" pitchFamily="2" charset="-122"/>
              </a:rPr>
              <a:t>。</a:t>
            </a:r>
            <a:endParaRPr lang="zh-CN" altLang="en-US" sz="3800" dirty="0"/>
          </a:p>
          <a:p>
            <a:pPr algn="just">
              <a:lnSpc>
                <a:spcPct val="150000"/>
              </a:lnSpc>
              <a:defRPr/>
            </a:pPr>
            <a:r>
              <a:rPr lang="en-US" altLang="zh-CN" sz="3800" dirty="0">
                <a:latin typeface="+mn-ea"/>
              </a:rPr>
              <a:t>3</a:t>
            </a:r>
            <a:r>
              <a:rPr lang="zh-CN" altLang="en-US" sz="3800" dirty="0" smtClean="0">
                <a:latin typeface="+mn-ea"/>
              </a:rPr>
              <a:t>、必要</a:t>
            </a:r>
            <a:r>
              <a:rPr lang="zh-CN" altLang="en-US" sz="3800" dirty="0">
                <a:latin typeface="+mn-ea"/>
              </a:rPr>
              <a:t>时药物降温，（尽量不随意用药物降温，以免影响对热型的观察。）</a:t>
            </a:r>
          </a:p>
          <a:p>
            <a:pPr algn="just">
              <a:lnSpc>
                <a:spcPct val="150000"/>
              </a:lnSpc>
              <a:defRPr/>
            </a:pPr>
            <a:r>
              <a:rPr lang="en-US" altLang="zh-CN" sz="3800" dirty="0">
                <a:latin typeface="宋体" pitchFamily="2" charset="-122"/>
              </a:rPr>
              <a:t>4</a:t>
            </a:r>
            <a:r>
              <a:rPr lang="zh-CN" altLang="en-US" sz="3800" dirty="0" smtClean="0">
                <a:latin typeface="宋体" pitchFamily="2" charset="-122"/>
              </a:rPr>
              <a:t>、有</a:t>
            </a:r>
            <a:r>
              <a:rPr lang="zh-CN" altLang="en-US" sz="3800" dirty="0">
                <a:latin typeface="宋体" pitchFamily="2" charset="-122"/>
              </a:rPr>
              <a:t>脱水征象时应经静脉补液。</a:t>
            </a:r>
            <a:endParaRPr lang="zh-CN" altLang="en-US" sz="3600" dirty="0"/>
          </a:p>
          <a:p>
            <a:pPr algn="just">
              <a:lnSpc>
                <a:spcPct val="90000"/>
              </a:lnSpc>
              <a:buFont typeface="Wingdings 2" pitchFamily="18" charset="2"/>
              <a:buNone/>
              <a:defRPr/>
            </a:pPr>
            <a:r>
              <a:rPr lang="zh-CN" altLang="en-US" sz="3600" dirty="0">
                <a:effectLst>
                  <a:outerShdw blurRad="38100" dist="38100" dir="2700000" algn="tl">
                    <a:srgbClr val="000000"/>
                  </a:outerShdw>
                </a:effectLst>
                <a:latin typeface="Times New Roman"/>
              </a:rPr>
              <a:t> </a:t>
            </a:r>
            <a:endParaRPr lang="zh-CN" altLang="en-US" sz="3600" dirty="0">
              <a:effectLst>
                <a:outerShdw blurRad="38100" dist="38100" dir="2700000" algn="tl">
                  <a:srgbClr val="000000"/>
                </a:outerShdw>
              </a:effectLst>
            </a:endParaRPr>
          </a:p>
          <a:p>
            <a:pPr algn="just">
              <a:lnSpc>
                <a:spcPct val="90000"/>
              </a:lnSpc>
              <a:buFont typeface="Wingdings 2" pitchFamily="18" charset="2"/>
              <a:buNone/>
              <a:defRPr/>
            </a:pPr>
            <a:r>
              <a:rPr lang="zh-CN" altLang="en-US" dirty="0">
                <a:solidFill>
                  <a:srgbClr val="993366"/>
                </a:solidFill>
                <a:effectLst>
                  <a:outerShdw blurRad="38100" dist="38100" dir="2700000" algn="tl">
                    <a:srgbClr val="000000"/>
                  </a:outerShdw>
                </a:effectLst>
                <a:latin typeface="Times New Roman"/>
              </a:rPr>
              <a:t> </a:t>
            </a:r>
            <a:endParaRPr lang="zh-CN" altLang="en-US" dirty="0"/>
          </a:p>
          <a:p>
            <a:pPr>
              <a:lnSpc>
                <a:spcPct val="90000"/>
              </a:lnSpc>
              <a:defRPr/>
            </a:pPr>
            <a:endParaRPr lang="en-US" altLang="zh-CN"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smtClean="0"/>
              <a:pPr lvl="0">
                <a:buClrTx/>
              </a:pPr>
              <a:t>9</a:t>
            </a:fld>
            <a:endParaRPr lang="zh-CN" altLang="en-US" dirty="0">
              <a:latin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199</TotalTime>
  <Words>3751</Words>
  <Application>Microsoft Office PowerPoint</Application>
  <PresentationFormat>全屏显示(4:3)</PresentationFormat>
  <Paragraphs>508</Paragraphs>
  <Slides>73</Slides>
  <Notes>1</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73</vt:i4>
      </vt:variant>
    </vt:vector>
  </HeadingPairs>
  <TitlesOfParts>
    <vt:vector size="74" baseType="lpstr">
      <vt:lpstr>夏至</vt:lpstr>
      <vt:lpstr>  常见症状与             常见病防治</vt:lpstr>
      <vt:lpstr>               一   常见症状</vt:lpstr>
      <vt:lpstr>（一）发热</vt:lpstr>
      <vt:lpstr>（一）发热</vt:lpstr>
      <vt:lpstr>幻灯片 5</vt:lpstr>
      <vt:lpstr>          人体温生理变化</vt:lpstr>
      <vt:lpstr>发热的主要原因</vt:lpstr>
      <vt:lpstr>如何退烧？</vt:lpstr>
      <vt:lpstr>         处理要点</vt:lpstr>
      <vt:lpstr>幻灯片 10</vt:lpstr>
      <vt:lpstr>幻灯片 11</vt:lpstr>
      <vt:lpstr>（二）咳嗽与咳痰</vt:lpstr>
      <vt:lpstr>幻灯片 13</vt:lpstr>
      <vt:lpstr> 咳嗽的主要病因</vt:lpstr>
      <vt:lpstr>咳嗽与咳痰的处理</vt:lpstr>
      <vt:lpstr>（三）咯血</vt:lpstr>
      <vt:lpstr>咯血怎么办？</vt:lpstr>
      <vt:lpstr>（四）呕血</vt:lpstr>
      <vt:lpstr>呕血常见原因</vt:lpstr>
      <vt:lpstr>呕血与咯血的区别</vt:lpstr>
      <vt:lpstr>幻灯片 21</vt:lpstr>
      <vt:lpstr>幻灯片 22</vt:lpstr>
      <vt:lpstr>呕血处理同咳血</vt:lpstr>
      <vt:lpstr>（五）胸痛</vt:lpstr>
      <vt:lpstr>胸痛</vt:lpstr>
      <vt:lpstr>（六）心悸</vt:lpstr>
      <vt:lpstr>（七）恶心与呕吐</vt:lpstr>
      <vt:lpstr>          恶心与呕吐常见病因</vt:lpstr>
      <vt:lpstr>（八）腹痛</vt:lpstr>
      <vt:lpstr>               </vt:lpstr>
      <vt:lpstr>急性腹痛</vt:lpstr>
      <vt:lpstr>急性腹痛的处理</vt:lpstr>
      <vt:lpstr>出现下列情况时,应尽快就医 </vt:lpstr>
      <vt:lpstr>慢性腹痛</vt:lpstr>
      <vt:lpstr>幻灯片 35</vt:lpstr>
      <vt:lpstr>幻灯片 36</vt:lpstr>
      <vt:lpstr>           （九）腹泻</vt:lpstr>
      <vt:lpstr>急性腹泻</vt:lpstr>
      <vt:lpstr>                       慢性腹泻</vt:lpstr>
      <vt:lpstr>                 （十）便秘</vt:lpstr>
      <vt:lpstr>（十一）排尿异常</vt:lpstr>
      <vt:lpstr>                       排尿异常</vt:lpstr>
      <vt:lpstr>排尿异常</vt:lpstr>
      <vt:lpstr>             （十二）头痛</vt:lpstr>
      <vt:lpstr>             （十三）意识障碍</vt:lpstr>
      <vt:lpstr>幻灯片 46</vt:lpstr>
      <vt:lpstr>幻灯片 47</vt:lpstr>
      <vt:lpstr>幻灯片 48</vt:lpstr>
      <vt:lpstr>幻灯片 49</vt:lpstr>
      <vt:lpstr>          （十四）乳房肿块</vt:lpstr>
      <vt:lpstr>            二、常见病防治</vt:lpstr>
      <vt:lpstr>          上呼吸道感染（上感）</vt:lpstr>
      <vt:lpstr>             急性扁桃体炎</vt:lpstr>
      <vt:lpstr>       急性气管炎、急性支气管炎</vt:lpstr>
      <vt:lpstr>                           龋齿</vt:lpstr>
      <vt:lpstr>幻灯片 56</vt:lpstr>
      <vt:lpstr>                 牙周炎</vt:lpstr>
      <vt:lpstr>                        口腔溃疡</vt:lpstr>
      <vt:lpstr>                过敏性鼻炎</vt:lpstr>
      <vt:lpstr>           急性化脓性中耳炎</vt:lpstr>
      <vt:lpstr>幻灯片 61</vt:lpstr>
      <vt:lpstr>                      急性胃肠炎</vt:lpstr>
      <vt:lpstr>                       食物中毒</vt:lpstr>
      <vt:lpstr>               急性阑尾炎</vt:lpstr>
      <vt:lpstr>               痔疮</vt:lpstr>
      <vt:lpstr>                    泌尿道感染</vt:lpstr>
      <vt:lpstr>                 尿路结石</vt:lpstr>
      <vt:lpstr>                          疖肿</vt:lpstr>
      <vt:lpstr>                 痤疮</vt:lpstr>
      <vt:lpstr>                           疥疮</vt:lpstr>
      <vt:lpstr>                            癣</vt:lpstr>
      <vt:lpstr>                      荨麻疹</vt:lpstr>
      <vt:lpstr>幻灯片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大学生常见病</dc:title>
  <dc:creator>user</dc:creator>
  <cp:lastModifiedBy>王胜球</cp:lastModifiedBy>
  <cp:revision>51</cp:revision>
  <dcterms:created xsi:type="dcterms:W3CDTF">2005-05-26T14:01:00Z</dcterms:created>
  <dcterms:modified xsi:type="dcterms:W3CDTF">2018-11-27T03:01:58Z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